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Slab"/>
      <p:regular r:id="rId28"/>
      <p:bold r:id="rId29"/>
    </p:embeddedFont>
    <p:embeddedFont>
      <p:font typeface="Roboto"/>
      <p:regular r:id="rId30"/>
      <p:bold r:id="rId31"/>
      <p:italic r:id="rId32"/>
      <p:boldItalic r:id="rId33"/>
    </p:embeddedFont>
    <p:embeddedFont>
      <p:font typeface="Didact Gothic"/>
      <p:regular r:id="rId34"/>
    </p:embeddedFont>
    <p:embeddedFont>
      <p:font typeface="Pacifico"/>
      <p:regular r:id="rId35"/>
    </p:embeddedFont>
    <p:embeddedFont>
      <p:font typeface="Roboto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Pacifico-regular.fntdata"/><Relationship Id="rId12" Type="http://schemas.openxmlformats.org/officeDocument/2006/relationships/slide" Target="slides/slide7.xml"/><Relationship Id="rId34" Type="http://schemas.openxmlformats.org/officeDocument/2006/relationships/font" Target="fonts/DidactGothic-regular.fntdata"/><Relationship Id="rId15" Type="http://schemas.openxmlformats.org/officeDocument/2006/relationships/slide" Target="slides/slide10.xml"/><Relationship Id="rId37" Type="http://schemas.openxmlformats.org/officeDocument/2006/relationships/font" Target="fonts/RobotoLight-bold.fntdata"/><Relationship Id="rId14" Type="http://schemas.openxmlformats.org/officeDocument/2006/relationships/slide" Target="slides/slide9.xml"/><Relationship Id="rId36" Type="http://schemas.openxmlformats.org/officeDocument/2006/relationships/font" Target="fonts/RobotoLight-regular.fntdata"/><Relationship Id="rId17" Type="http://schemas.openxmlformats.org/officeDocument/2006/relationships/slide" Target="slides/slide12.xml"/><Relationship Id="rId39" Type="http://schemas.openxmlformats.org/officeDocument/2006/relationships/font" Target="fonts/RobotoLight-boldItalic.fntdata"/><Relationship Id="rId16" Type="http://schemas.openxmlformats.org/officeDocument/2006/relationships/slide" Target="slides/slide11.xml"/><Relationship Id="rId38" Type="http://schemas.openxmlformats.org/officeDocument/2006/relationships/font" Target="fonts/Roboto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cb3581b48b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cb3581b48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6f75fc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6f75fc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GT Selection committee includes: District GT Coordinator and all elementary GT Teachers. State guidelines require at least 3 members who have completed the state required GT training. Campus administrators and </a:t>
            </a:r>
            <a:r>
              <a:rPr lang="en"/>
              <a:t>counselors</a:t>
            </a:r>
            <a:r>
              <a:rPr lang="en"/>
              <a:t> may also serve on the committee if they have completed the state required GT training.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cb3581b48b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cb3581b48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GT Selection committee includes: District GT Coordinator and all elementary GT Teachers. State guidelines require at least 3 members who have completed the state required GT training. Campus administrators and counselors may also serve on the committee if they have completed the state required GT training.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b3581b48b_0_2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cb3581b48b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cb1040ae3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cb1040ae3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a furlough or prior to exiting services, a specific intervention plan may be developed to help a student in their particular area of need. Our goal is to support gifted students in such a way that encourages them to their full potential.</a:t>
            </a:r>
            <a:endParaRPr/>
          </a:p>
          <a:p>
            <a:pPr indent="0" lvl="0" marL="0" rtl="0" algn="l">
              <a:spcBef>
                <a:spcPts val="0"/>
              </a:spcBef>
              <a:spcAft>
                <a:spcPts val="0"/>
              </a:spcAft>
              <a:buNone/>
            </a:pPr>
            <a:r>
              <a:rPr lang="en"/>
              <a:t>A note about Skyward: When a student is identified in Skyward with a GT code, that means the student is receiving GT services and this label is solely for PEIMS reporting purposes. If a student is on furlough, they are not receiving services and would not be identified as receiving services in Skyward (no GT label).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cb3581b48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cb3581b48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6f75fc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6f75fc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program curriculum aligns with the Texas State goal for Gifted students, so let’s start there.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cb1040ae3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cb1040ae3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G/T Honors, PreAP, and AP classes in the four core content areas are taught by teachers with thirty hours of foundational GT training and a yearly update. </a:t>
            </a:r>
            <a:r>
              <a:rPr lang="en">
                <a:solidFill>
                  <a:schemeClr val="dk1"/>
                </a:solidFill>
              </a:rPr>
              <a:t>Another note about Skyward, if a secondary student is not enrolled in any honors, Pre-AP, AP, or dual credit classes, they are not receiving GT services and would not be identified as receiving services in Skyward (no GT label). Many colleges are now required students unweighted GPA and so many families choose to enroll in all regular classes. This is an important discussion to have with your student and high school counselor before dropping the advanced classes.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State Plan provides several options for providing GT services, which can look different district to district. In addition to pull-out programs, there are push-in programs, student grouping models, and the option to have a separate school that only serves identified students (as seen in some larger school districts like Dallas, Mesquite, and Houston).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d30a9ed1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d30a9ed1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75fc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75fce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d30a9ed11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d30a9ed11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Greenville, we use the TPSP and other projects to enrich students learning and as a stepping stone to achieving the Texas State Goal for GT Students: Students who participate in services designed for gifted students will demonstrate skills in self-directed learning, thinking, research, and communication as is evidenced by the development of innovative products and performances that reflect individuality and creativity and are advanced in relation to students of similar age, experience, and environment.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d30a9ed11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d30a9ed11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d30a9ed11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d30a9ed11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always considerable confusion between a BRIGHT student and a GIFTED learner, so I want to talk a little about that first.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f75fceb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f75fc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a:t>
            </a:r>
            <a:r>
              <a:rPr lang="en"/>
              <a:t> look at some characteristics that are considered by experts to represent BRIGHT, above average students. Teachers love having these students in their class. These students are eager to learn and eat up everything the teacher has to offer. They may even come to the teacher and want to learn more. They listen and complete work exactly how and when it is requested. They are at the top of the class and benefitting from general classroom instruction to its fullest potential.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b1040ae3f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cb1040ae3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lets look at GIFTED student characteristics. These students represent a challenge for the teacher in the classroom. They already know what is being taught, so they don’t need the teacher. If they want to know more, they go look it up themselves. They may be bored with the regular classroom curriculum, so they don’t pay attention and daydream. Or they may create trouble for themselves or others. They may argue with the teacher over work expectations or be overly sensitive to any criticism. They may quickly complete assigned work and constantly need more to do, or they may question the need to do the work at all, since they already know it. Overall, they are not truly benefiting from general classroom instruction. That is why the state mandates 30 hours of Foundation training for GT teachers and specific services be provided for identified students.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cb3581b48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cb3581b4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primary goal is to paint a full picture of the students abilities across multiple areas, subjects, and grade levels– NOT just take a one-time test score/snapshot. That is why the Texas State Plan requires the collection of data from multiple sources and a committee of members to review the data and make recommendations.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cb1040ae3f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cb1040ae3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State does not specify what a “remarkably high level” is in their definition or in the Texas State Plan. However, most districts in Texas use the criteria of “at or above the 90th percentile rank compared to same age peers of similar background and experience.” Some districts criteria is set as high as the 95th percentile, and some go as low as the 85th percentile. Percentile rank is not the same as percent of items correct. Percentile rank indicates how well a student performed in comparison to the students in the specific norm group. &lt;25% is considered below average 25%-75% is considered average, with 50% being statistically average. &gt;75% is considered above average.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cb1040ae3f_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cb1040ae3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9" name="Shape 59"/>
        <p:cNvGrpSpPr/>
        <p:nvPr/>
      </p:nvGrpSpPr>
      <p:grpSpPr>
        <a:xfrm>
          <a:off x="0" y="0"/>
          <a:ext cx="0" cy="0"/>
          <a:chOff x="0" y="0"/>
          <a:chExt cx="0" cy="0"/>
        </a:xfrm>
      </p:grpSpPr>
      <p:sp>
        <p:nvSpPr>
          <p:cNvPr id="60" name="Google Shape;60;p13"/>
          <p:cNvSpPr/>
          <p:nvPr/>
        </p:nvSpPr>
        <p:spPr>
          <a:xfrm>
            <a:off x="12" y="0"/>
            <a:ext cx="30381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3"/>
          <p:cNvSpPr/>
          <p:nvPr/>
        </p:nvSpPr>
        <p:spPr>
          <a:xfrm>
            <a:off x="3030053" y="0"/>
            <a:ext cx="48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3"/>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FFFFFF"/>
              </a:buClr>
              <a:buSzPts val="2700"/>
              <a:buFont typeface="Calibri"/>
              <a:buNone/>
              <a:defRPr b="0" sz="2700">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3" name="Google Shape;63;p13"/>
          <p:cNvSpPr txBox="1"/>
          <p:nvPr>
            <p:ph idx="1" type="body"/>
          </p:nvPr>
        </p:nvSpPr>
        <p:spPr>
          <a:xfrm>
            <a:off x="3600450" y="548640"/>
            <a:ext cx="4869300" cy="39432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64" name="Google Shape;64;p13"/>
          <p:cNvSpPr txBox="1"/>
          <p:nvPr>
            <p:ph idx="2" type="body"/>
          </p:nvPr>
        </p:nvSpPr>
        <p:spPr>
          <a:xfrm>
            <a:off x="342900" y="2194560"/>
            <a:ext cx="2400300" cy="2534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300"/>
              </a:spcBef>
              <a:spcAft>
                <a:spcPts val="0"/>
              </a:spcAft>
              <a:buSzPts val="800"/>
              <a:buNone/>
              <a:defRPr sz="800"/>
            </a:lvl3pPr>
            <a:lvl4pPr indent="-228600" lvl="3" marL="1828800" rtl="0" algn="l">
              <a:lnSpc>
                <a:spcPct val="90000"/>
              </a:lnSpc>
              <a:spcBef>
                <a:spcPts val="300"/>
              </a:spcBef>
              <a:spcAft>
                <a:spcPts val="0"/>
              </a:spcAft>
              <a:buSzPts val="700"/>
              <a:buNone/>
              <a:defRPr sz="700"/>
            </a:lvl4pPr>
            <a:lvl5pPr indent="-228600" lvl="4" marL="2286000" rtl="0" algn="l">
              <a:lnSpc>
                <a:spcPct val="90000"/>
              </a:lnSpc>
              <a:spcBef>
                <a:spcPts val="300"/>
              </a:spcBef>
              <a:spcAft>
                <a:spcPts val="0"/>
              </a:spcAft>
              <a:buSzPts val="700"/>
              <a:buNone/>
              <a:defRPr sz="700"/>
            </a:lvl5pPr>
            <a:lvl6pPr indent="-228600" lvl="5" marL="2743200" rtl="0" algn="l">
              <a:lnSpc>
                <a:spcPct val="90000"/>
              </a:lnSpc>
              <a:spcBef>
                <a:spcPts val="300"/>
              </a:spcBef>
              <a:spcAft>
                <a:spcPts val="0"/>
              </a:spcAft>
              <a:buSzPts val="700"/>
              <a:buNone/>
              <a:defRPr sz="700"/>
            </a:lvl6pPr>
            <a:lvl7pPr indent="-228600" lvl="6" marL="3200400" rtl="0" algn="l">
              <a:lnSpc>
                <a:spcPct val="90000"/>
              </a:lnSpc>
              <a:spcBef>
                <a:spcPts val="300"/>
              </a:spcBef>
              <a:spcAft>
                <a:spcPts val="0"/>
              </a:spcAft>
              <a:buSzPts val="700"/>
              <a:buNone/>
              <a:defRPr sz="700"/>
            </a:lvl7pPr>
            <a:lvl8pPr indent="-228600" lvl="7" marL="3657600" rtl="0" algn="l">
              <a:lnSpc>
                <a:spcPct val="90000"/>
              </a:lnSpc>
              <a:spcBef>
                <a:spcPts val="300"/>
              </a:spcBef>
              <a:spcAft>
                <a:spcPts val="0"/>
              </a:spcAft>
              <a:buSzPts val="700"/>
              <a:buNone/>
              <a:defRPr sz="700"/>
            </a:lvl8pPr>
            <a:lvl9pPr indent="-228600" lvl="8" marL="4114800" rtl="0" algn="l">
              <a:lnSpc>
                <a:spcPct val="90000"/>
              </a:lnSpc>
              <a:spcBef>
                <a:spcPts val="300"/>
              </a:spcBef>
              <a:spcAft>
                <a:spcPts val="300"/>
              </a:spcAft>
              <a:buSzPts val="700"/>
              <a:buNone/>
              <a:defRPr sz="700"/>
            </a:lvl9pPr>
          </a:lstStyle>
          <a:p/>
        </p:txBody>
      </p:sp>
      <p:sp>
        <p:nvSpPr>
          <p:cNvPr id="65" name="Google Shape;65;p13"/>
          <p:cNvSpPr txBox="1"/>
          <p:nvPr>
            <p:ph idx="10" type="dt"/>
          </p:nvPr>
        </p:nvSpPr>
        <p:spPr>
          <a:xfrm>
            <a:off x="349134" y="4844839"/>
            <a:ext cx="1963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3"/>
          <p:cNvSpPr txBox="1"/>
          <p:nvPr>
            <p:ph idx="11" type="ftr"/>
          </p:nvPr>
        </p:nvSpPr>
        <p:spPr>
          <a:xfrm>
            <a:off x="3600450" y="4844839"/>
            <a:ext cx="34863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solidFill>
                  <a:schemeClr val="dk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3"/>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800" u="none" cap="none" strike="noStrike">
                <a:solidFill>
                  <a:schemeClr val="dk2"/>
                </a:solidFill>
                <a:latin typeface="Calibri"/>
                <a:ea typeface="Calibri"/>
                <a:cs typeface="Calibri"/>
                <a:sym typeface="Calibri"/>
              </a:defRPr>
            </a:lvl1pPr>
            <a:lvl2pPr indent="0" lvl="1" marL="0" rtl="0" algn="r">
              <a:spcBef>
                <a:spcPts val="0"/>
              </a:spcBef>
              <a:buNone/>
              <a:defRPr b="0" i="0" sz="800" u="none" cap="none" strike="noStrike">
                <a:solidFill>
                  <a:schemeClr val="dk2"/>
                </a:solidFill>
                <a:latin typeface="Calibri"/>
                <a:ea typeface="Calibri"/>
                <a:cs typeface="Calibri"/>
                <a:sym typeface="Calibri"/>
              </a:defRPr>
            </a:lvl2pPr>
            <a:lvl3pPr indent="0" lvl="2" marL="0" rtl="0" algn="r">
              <a:spcBef>
                <a:spcPts val="0"/>
              </a:spcBef>
              <a:buNone/>
              <a:defRPr b="0" i="0" sz="800" u="none" cap="none" strike="noStrike">
                <a:solidFill>
                  <a:schemeClr val="dk2"/>
                </a:solidFill>
                <a:latin typeface="Calibri"/>
                <a:ea typeface="Calibri"/>
                <a:cs typeface="Calibri"/>
                <a:sym typeface="Calibri"/>
              </a:defRPr>
            </a:lvl3pPr>
            <a:lvl4pPr indent="0" lvl="3" marL="0" rtl="0" algn="r">
              <a:spcBef>
                <a:spcPts val="0"/>
              </a:spcBef>
              <a:buNone/>
              <a:defRPr b="0" i="0" sz="800" u="none" cap="none" strike="noStrike">
                <a:solidFill>
                  <a:schemeClr val="dk2"/>
                </a:solidFill>
                <a:latin typeface="Calibri"/>
                <a:ea typeface="Calibri"/>
                <a:cs typeface="Calibri"/>
                <a:sym typeface="Calibri"/>
              </a:defRPr>
            </a:lvl4pPr>
            <a:lvl5pPr indent="0" lvl="4" marL="0" rtl="0" algn="r">
              <a:spcBef>
                <a:spcPts val="0"/>
              </a:spcBef>
              <a:buNone/>
              <a:defRPr b="0" i="0" sz="800" u="none" cap="none" strike="noStrike">
                <a:solidFill>
                  <a:schemeClr val="dk2"/>
                </a:solidFill>
                <a:latin typeface="Calibri"/>
                <a:ea typeface="Calibri"/>
                <a:cs typeface="Calibri"/>
                <a:sym typeface="Calibri"/>
              </a:defRPr>
            </a:lvl5pPr>
            <a:lvl6pPr indent="0" lvl="5" marL="0" rtl="0" algn="r">
              <a:spcBef>
                <a:spcPts val="0"/>
              </a:spcBef>
              <a:buNone/>
              <a:defRPr b="0" i="0" sz="800" u="none" cap="none" strike="noStrike">
                <a:solidFill>
                  <a:schemeClr val="dk2"/>
                </a:solidFill>
                <a:latin typeface="Calibri"/>
                <a:ea typeface="Calibri"/>
                <a:cs typeface="Calibri"/>
                <a:sym typeface="Calibri"/>
              </a:defRPr>
            </a:lvl6pPr>
            <a:lvl7pPr indent="0" lvl="6" marL="0" rtl="0" algn="r">
              <a:spcBef>
                <a:spcPts val="0"/>
              </a:spcBef>
              <a:buNone/>
              <a:defRPr b="0" i="0" sz="800" u="none" cap="none" strike="noStrike">
                <a:solidFill>
                  <a:schemeClr val="dk2"/>
                </a:solidFill>
                <a:latin typeface="Calibri"/>
                <a:ea typeface="Calibri"/>
                <a:cs typeface="Calibri"/>
                <a:sym typeface="Calibri"/>
              </a:defRPr>
            </a:lvl7pPr>
            <a:lvl8pPr indent="0" lvl="7" marL="0" rtl="0" algn="r">
              <a:spcBef>
                <a:spcPts val="0"/>
              </a:spcBef>
              <a:buNone/>
              <a:defRPr b="0" i="0" sz="800" u="none" cap="none" strike="noStrike">
                <a:solidFill>
                  <a:schemeClr val="dk2"/>
                </a:solidFill>
                <a:latin typeface="Calibri"/>
                <a:ea typeface="Calibri"/>
                <a:cs typeface="Calibri"/>
                <a:sym typeface="Calibri"/>
              </a:defRPr>
            </a:lvl8pPr>
            <a:lvl9pPr indent="0" lvl="8" marL="0" rtl="0" algn="r">
              <a:spcBef>
                <a:spcPts val="0"/>
              </a:spcBef>
              <a:buNone/>
              <a:defRPr b="0" i="0" sz="8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tatutes.capitol.texas.gov/Docs/ED/htm/ED.29.htm#29.121" TargetMode="External"/><Relationship Id="rId4" Type="http://schemas.openxmlformats.org/officeDocument/2006/relationships/hyperlink" Target="https://tea.texas.gov/academics/special-student-populations/gifted-and-talented-education" TargetMode="External"/><Relationship Id="rId5"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exaspsp.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1" Type="http://schemas.openxmlformats.org/officeDocument/2006/relationships/hyperlink" Target="http://www.txgifted.org/" TargetMode="External"/><Relationship Id="rId10" Type="http://schemas.openxmlformats.org/officeDocument/2006/relationships/hyperlink" Target="http://www.texaspsp.org/" TargetMode="External"/><Relationship Id="rId12" Type="http://schemas.openxmlformats.org/officeDocument/2006/relationships/hyperlink" Target="http://www.nagc.org/"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mailto:fulpj@greenvilleisd.com" TargetMode="External"/><Relationship Id="rId4" Type="http://schemas.openxmlformats.org/officeDocument/2006/relationships/hyperlink" Target="mailto:boggss@greenvilleisd.com" TargetMode="External"/><Relationship Id="rId9" Type="http://schemas.openxmlformats.org/officeDocument/2006/relationships/hyperlink" Target="https://tea.texas.gov/academics/special-student-populations/gifted-and-talented-education" TargetMode="External"/><Relationship Id="rId5" Type="http://schemas.openxmlformats.org/officeDocument/2006/relationships/hyperlink" Target="mailto:mitchellj@greenvilleisd.com" TargetMode="External"/><Relationship Id="rId6" Type="http://schemas.openxmlformats.org/officeDocument/2006/relationships/hyperlink" Target="mailto:quinteroa@greenvilleisd.com" TargetMode="External"/><Relationship Id="rId7" Type="http://schemas.openxmlformats.org/officeDocument/2006/relationships/hyperlink" Target="mailto:walkerk@greenvilleisd.com" TargetMode="External"/><Relationship Id="rId8" Type="http://schemas.openxmlformats.org/officeDocument/2006/relationships/hyperlink" Target="https://www.greenvilleisd.com/Page/273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greenvilleisd.com/Page/273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ctrTitle"/>
          </p:nvPr>
        </p:nvSpPr>
        <p:spPr>
          <a:xfrm>
            <a:off x="1680302" y="1386750"/>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GIFTED &amp; TALENTED</a:t>
            </a:r>
            <a:endParaRPr/>
          </a:p>
          <a:p>
            <a:pPr indent="0" lvl="0" marL="0" rtl="0" algn="ctr">
              <a:spcBef>
                <a:spcPts val="0"/>
              </a:spcBef>
              <a:spcAft>
                <a:spcPts val="0"/>
              </a:spcAft>
              <a:buNone/>
            </a:pPr>
            <a:r>
              <a:rPr i="1" lang="en" sz="3800">
                <a:latin typeface="Pacifico"/>
                <a:ea typeface="Pacifico"/>
                <a:cs typeface="Pacifico"/>
                <a:sym typeface="Pacifico"/>
              </a:rPr>
              <a:t>Information Session</a:t>
            </a:r>
            <a:endParaRPr i="1" sz="3800">
              <a:latin typeface="Pacifico"/>
              <a:ea typeface="Pacifico"/>
              <a:cs typeface="Pacifico"/>
              <a:sym typeface="Pacifico"/>
            </a:endParaRPr>
          </a:p>
        </p:txBody>
      </p:sp>
      <p:sp>
        <p:nvSpPr>
          <p:cNvPr id="73" name="Google Shape;73;p14"/>
          <p:cNvSpPr txBox="1"/>
          <p:nvPr>
            <p:ph idx="1" type="subTitle"/>
          </p:nvPr>
        </p:nvSpPr>
        <p:spPr>
          <a:xfrm>
            <a:off x="1680300" y="767550"/>
            <a:ext cx="5783400" cy="6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GREENVILLE ISD</a:t>
            </a:r>
            <a:endParaRPr/>
          </a:p>
        </p:txBody>
      </p:sp>
      <p:sp>
        <p:nvSpPr>
          <p:cNvPr id="74" name="Google Shape;74;p14"/>
          <p:cNvSpPr txBox="1"/>
          <p:nvPr>
            <p:ph idx="1" type="subTitle"/>
          </p:nvPr>
        </p:nvSpPr>
        <p:spPr>
          <a:xfrm>
            <a:off x="1680300" y="3228450"/>
            <a:ext cx="5783400" cy="1085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 sz="2000"/>
              <a:t>What is Gifted and Talented (GT)?</a:t>
            </a:r>
            <a:endParaRPr sz="2000"/>
          </a:p>
          <a:p>
            <a:pPr indent="-355600" lvl="0" marL="457200" rtl="0" algn="l">
              <a:lnSpc>
                <a:spcPct val="115000"/>
              </a:lnSpc>
              <a:spcBef>
                <a:spcPts val="0"/>
              </a:spcBef>
              <a:spcAft>
                <a:spcPts val="0"/>
              </a:spcAft>
              <a:buClr>
                <a:schemeClr val="dk1"/>
              </a:buClr>
              <a:buSzPts val="2000"/>
              <a:buChar char="★"/>
            </a:pPr>
            <a:r>
              <a:rPr lang="en" sz="2000"/>
              <a:t>How are GT students identified?</a:t>
            </a:r>
            <a:endParaRPr sz="2000"/>
          </a:p>
          <a:p>
            <a:pPr indent="-355600" lvl="0" marL="457200" rtl="0" algn="l">
              <a:lnSpc>
                <a:spcPct val="115000"/>
              </a:lnSpc>
              <a:spcBef>
                <a:spcPts val="0"/>
              </a:spcBef>
              <a:spcAft>
                <a:spcPts val="0"/>
              </a:spcAft>
              <a:buClr>
                <a:schemeClr val="dk1"/>
              </a:buClr>
              <a:buSzPts val="2000"/>
              <a:buChar char="★"/>
            </a:pPr>
            <a:r>
              <a:rPr lang="en" sz="2000"/>
              <a:t>What GT services are available in GISD?</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Evaluation Procedure</a:t>
            </a:r>
            <a:endParaRPr/>
          </a:p>
        </p:txBody>
      </p:sp>
      <p:sp>
        <p:nvSpPr>
          <p:cNvPr id="243" name="Google Shape;243;p23"/>
          <p:cNvSpPr txBox="1"/>
          <p:nvPr>
            <p:ph idx="4294967295" type="body"/>
          </p:nvPr>
        </p:nvSpPr>
        <p:spPr>
          <a:xfrm>
            <a:off x="311700" y="1195200"/>
            <a:ext cx="8520600" cy="123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chemeClr val="accent5"/>
                </a:solidFill>
              </a:rPr>
              <a:t>2.22 “In grades 1-12, qualitative and quantitative data are collected through 3 or more measures and used to determine whether a student needs gifted/talented services.”</a:t>
            </a:r>
            <a:endParaRPr sz="2200">
              <a:solidFill>
                <a:schemeClr val="accent5"/>
              </a:solidFill>
            </a:endParaRPr>
          </a:p>
        </p:txBody>
      </p:sp>
      <p:cxnSp>
        <p:nvCxnSpPr>
          <p:cNvPr id="244" name="Google Shape;244;p23"/>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45" name="Google Shape;245;p23"/>
          <p:cNvSpPr txBox="1"/>
          <p:nvPr>
            <p:ph idx="4294967295" type="body"/>
          </p:nvPr>
        </p:nvSpPr>
        <p:spPr>
          <a:xfrm>
            <a:off x="311700" y="2656125"/>
            <a:ext cx="8520600" cy="20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Greenville ISD uses 5 formal measures and also considers classroom data when determining whether a student needs gifted/talented services. Students are given: a non-verbal cognitive test, academic tests in Reading and Math, and a formal creativity/divergent thinking assessment. During the GT evaluation, parents and teachers also complete a qualitative questionnaire about their student. Classroom data is collected and reviewed as well.</a:t>
            </a:r>
            <a:endParaRPr sz="1600"/>
          </a:p>
        </p:txBody>
      </p:sp>
      <p:grpSp>
        <p:nvGrpSpPr>
          <p:cNvPr id="246" name="Google Shape;246;p23"/>
          <p:cNvGrpSpPr/>
          <p:nvPr/>
        </p:nvGrpSpPr>
        <p:grpSpPr>
          <a:xfrm>
            <a:off x="7640458" y="146749"/>
            <a:ext cx="423035" cy="453493"/>
            <a:chOff x="1700550" y="1498632"/>
            <a:chExt cx="1053900" cy="1053900"/>
          </a:xfrm>
        </p:grpSpPr>
        <p:sp>
          <p:nvSpPr>
            <p:cNvPr id="247" name="Google Shape;247;p23"/>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23"/>
          <p:cNvGrpSpPr/>
          <p:nvPr/>
        </p:nvGrpSpPr>
        <p:grpSpPr>
          <a:xfrm>
            <a:off x="8581541" y="146749"/>
            <a:ext cx="423035" cy="453493"/>
            <a:chOff x="4045050" y="1484544"/>
            <a:chExt cx="1053900" cy="1053900"/>
          </a:xfrm>
        </p:grpSpPr>
        <p:sp>
          <p:nvSpPr>
            <p:cNvPr id="250" name="Google Shape;250;p23"/>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23"/>
          <p:cNvGrpSpPr/>
          <p:nvPr/>
        </p:nvGrpSpPr>
        <p:grpSpPr>
          <a:xfrm>
            <a:off x="8111344" y="160233"/>
            <a:ext cx="423035" cy="453493"/>
            <a:chOff x="6389550" y="1498632"/>
            <a:chExt cx="1053900" cy="1053900"/>
          </a:xfrm>
        </p:grpSpPr>
        <p:sp>
          <p:nvSpPr>
            <p:cNvPr id="253" name="Google Shape;253;p23"/>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idx="2" type="body"/>
          </p:nvPr>
        </p:nvSpPr>
        <p:spPr>
          <a:xfrm>
            <a:off x="4731300" y="724200"/>
            <a:ext cx="42789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700"/>
              <a:t>Qualification Criteria for Greenville ISD:</a:t>
            </a:r>
            <a:endParaRPr i="1" sz="1700"/>
          </a:p>
          <a:p>
            <a:pPr indent="0" lvl="0" marL="0" rtl="0" algn="ctr">
              <a:lnSpc>
                <a:spcPct val="100000"/>
              </a:lnSpc>
              <a:spcBef>
                <a:spcPts val="1600"/>
              </a:spcBef>
              <a:spcAft>
                <a:spcPts val="0"/>
              </a:spcAft>
              <a:buNone/>
            </a:pPr>
            <a:r>
              <a:rPr lang="en"/>
              <a:t>At least one score in each</a:t>
            </a:r>
            <a:endParaRPr/>
          </a:p>
          <a:p>
            <a:pPr indent="0" lvl="0" marL="0" rtl="0" algn="ctr">
              <a:lnSpc>
                <a:spcPct val="100000"/>
              </a:lnSpc>
              <a:spcBef>
                <a:spcPts val="0"/>
              </a:spcBef>
              <a:spcAft>
                <a:spcPts val="0"/>
              </a:spcAft>
              <a:buNone/>
            </a:pPr>
            <a:r>
              <a:rPr lang="en"/>
              <a:t>area in the 90th percentile</a:t>
            </a:r>
            <a:endParaRPr/>
          </a:p>
          <a:p>
            <a:pPr indent="0" lvl="0" marL="0" rtl="0" algn="ctr">
              <a:lnSpc>
                <a:spcPct val="100000"/>
              </a:lnSpc>
              <a:spcBef>
                <a:spcPts val="0"/>
              </a:spcBef>
              <a:spcAft>
                <a:spcPts val="0"/>
              </a:spcAft>
              <a:buNone/>
            </a:pPr>
            <a:r>
              <a:rPr lang="en"/>
              <a:t>rank or higher.</a:t>
            </a:r>
            <a:endParaRPr/>
          </a:p>
          <a:p>
            <a:pPr indent="0" lvl="0" marL="0" rtl="0" algn="ctr">
              <a:lnSpc>
                <a:spcPct val="100000"/>
              </a:lnSpc>
              <a:spcBef>
                <a:spcPts val="0"/>
              </a:spcBef>
              <a:spcAft>
                <a:spcPts val="0"/>
              </a:spcAft>
              <a:buNone/>
            </a:pPr>
            <a:r>
              <a:t/>
            </a:r>
            <a:endParaRPr/>
          </a:p>
          <a:p>
            <a:pPr indent="0" lvl="0" marL="0" rtl="0" algn="ctr">
              <a:spcBef>
                <a:spcPts val="0"/>
              </a:spcBef>
              <a:spcAft>
                <a:spcPts val="1600"/>
              </a:spcAft>
              <a:buNone/>
            </a:pPr>
            <a:r>
              <a:rPr lang="en"/>
              <a:t>Scores are placed on a matrix to allow the GT Selection committee to consider data from multiple sources. </a:t>
            </a:r>
            <a:endParaRPr/>
          </a:p>
        </p:txBody>
      </p:sp>
      <p:sp>
        <p:nvSpPr>
          <p:cNvPr id="260" name="Google Shape;260;p24"/>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GT Selection Committee</a:t>
            </a:r>
            <a:endParaRPr/>
          </a:p>
        </p:txBody>
      </p:sp>
      <p:grpSp>
        <p:nvGrpSpPr>
          <p:cNvPr id="261" name="Google Shape;261;p24"/>
          <p:cNvGrpSpPr/>
          <p:nvPr/>
        </p:nvGrpSpPr>
        <p:grpSpPr>
          <a:xfrm>
            <a:off x="1606033" y="3200149"/>
            <a:ext cx="423035" cy="453493"/>
            <a:chOff x="1700550" y="1498632"/>
            <a:chExt cx="1053900" cy="1053900"/>
          </a:xfrm>
        </p:grpSpPr>
        <p:sp>
          <p:nvSpPr>
            <p:cNvPr id="262" name="Google Shape;262;p24"/>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4"/>
          <p:cNvGrpSpPr/>
          <p:nvPr/>
        </p:nvGrpSpPr>
        <p:grpSpPr>
          <a:xfrm>
            <a:off x="2547116" y="3200149"/>
            <a:ext cx="423035" cy="453493"/>
            <a:chOff x="4045050" y="1484544"/>
            <a:chExt cx="1053900" cy="1053900"/>
          </a:xfrm>
        </p:grpSpPr>
        <p:sp>
          <p:nvSpPr>
            <p:cNvPr id="265" name="Google Shape;265;p24"/>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24"/>
          <p:cNvGrpSpPr/>
          <p:nvPr/>
        </p:nvGrpSpPr>
        <p:grpSpPr>
          <a:xfrm>
            <a:off x="2076919" y="3213633"/>
            <a:ext cx="423035" cy="453493"/>
            <a:chOff x="6389550" y="1498632"/>
            <a:chExt cx="1053900" cy="1053900"/>
          </a:xfrm>
        </p:grpSpPr>
        <p:sp>
          <p:nvSpPr>
            <p:cNvPr id="268" name="Google Shape;268;p24"/>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idx="2" type="body"/>
          </p:nvPr>
        </p:nvSpPr>
        <p:spPr>
          <a:xfrm>
            <a:off x="4731300" y="724200"/>
            <a:ext cx="42789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A parent may appeal an identification decision by sending an appeal letter to the District G/T Coordinator. The appeal must be received within 10 business days of receipt of the GT committee’s initial decision. The committee will reconvene in order to consider the need for further assessment data or to consider other information that may be shared by the parent.</a:t>
            </a:r>
            <a:endParaRPr/>
          </a:p>
        </p:txBody>
      </p:sp>
      <p:sp>
        <p:nvSpPr>
          <p:cNvPr id="275" name="Google Shape;275;p25"/>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Appeal Procedure</a:t>
            </a:r>
            <a:endParaRPr/>
          </a:p>
        </p:txBody>
      </p:sp>
      <p:grpSp>
        <p:nvGrpSpPr>
          <p:cNvPr id="276" name="Google Shape;276;p25"/>
          <p:cNvGrpSpPr/>
          <p:nvPr/>
        </p:nvGrpSpPr>
        <p:grpSpPr>
          <a:xfrm>
            <a:off x="1606033" y="3200149"/>
            <a:ext cx="423035" cy="453493"/>
            <a:chOff x="1700550" y="1498632"/>
            <a:chExt cx="1053900" cy="1053900"/>
          </a:xfrm>
        </p:grpSpPr>
        <p:sp>
          <p:nvSpPr>
            <p:cNvPr id="277" name="Google Shape;277;p25"/>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5"/>
          <p:cNvGrpSpPr/>
          <p:nvPr/>
        </p:nvGrpSpPr>
        <p:grpSpPr>
          <a:xfrm>
            <a:off x="2547116" y="3200149"/>
            <a:ext cx="423035" cy="453493"/>
            <a:chOff x="4045050" y="1484544"/>
            <a:chExt cx="1053900" cy="1053900"/>
          </a:xfrm>
        </p:grpSpPr>
        <p:sp>
          <p:nvSpPr>
            <p:cNvPr id="280" name="Google Shape;280;p25"/>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25"/>
          <p:cNvGrpSpPr/>
          <p:nvPr/>
        </p:nvGrpSpPr>
        <p:grpSpPr>
          <a:xfrm>
            <a:off x="2076919" y="3213633"/>
            <a:ext cx="423035" cy="453493"/>
            <a:chOff x="6389550" y="1498632"/>
            <a:chExt cx="1053900" cy="1053900"/>
          </a:xfrm>
        </p:grpSpPr>
        <p:sp>
          <p:nvSpPr>
            <p:cNvPr id="283" name="Google Shape;283;p25"/>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idx="4294967295" type="body"/>
          </p:nvPr>
        </p:nvSpPr>
        <p:spPr>
          <a:xfrm>
            <a:off x="200000" y="1408775"/>
            <a:ext cx="8744700" cy="437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When a GT student in grades K-5 transfers into GISD from another district, the parent should notify the new campus that the was being served by the previous district. GT evaluation records will be requested from the previous district. </a:t>
            </a:r>
            <a:endParaRPr/>
          </a:p>
          <a:p>
            <a:pPr indent="0" lvl="0" marL="0" rtl="0" algn="ctr">
              <a:spcBef>
                <a:spcPts val="1600"/>
              </a:spcBef>
              <a:spcAft>
                <a:spcPts val="0"/>
              </a:spcAft>
              <a:buNone/>
            </a:pPr>
            <a:r>
              <a:rPr lang="en"/>
              <a:t>When that documentation is provided, the committee will meet to determine if the student meets GISD criteria for GT services or if additional testing is needed. The district will make the decision and notify the parents within 10 business days of receiving the GT evaluation records.</a:t>
            </a:r>
            <a:endParaRPr/>
          </a:p>
          <a:p>
            <a:pPr indent="0" lvl="0" marL="0" rtl="0" algn="ctr">
              <a:spcBef>
                <a:spcPts val="1600"/>
              </a:spcBef>
              <a:spcAft>
                <a:spcPts val="0"/>
              </a:spcAft>
              <a:buNone/>
            </a:pPr>
            <a:r>
              <a:rPr lang="en"/>
              <a:t>When a student in grades 6-12 transfers into GISD from another district, they may be placed in advanced level classes at parent request. Records will be reviewed when received and the student’s file will be updated once GT services are verified.</a:t>
            </a:r>
            <a:endParaRPr/>
          </a:p>
          <a:p>
            <a:pPr indent="0" lvl="0" marL="0" rtl="0" algn="ctr">
              <a:spcBef>
                <a:spcPts val="1600"/>
              </a:spcBef>
              <a:spcAft>
                <a:spcPts val="1600"/>
              </a:spcAft>
              <a:buNone/>
            </a:pPr>
            <a:r>
              <a:t/>
            </a:r>
            <a:endParaRPr/>
          </a:p>
        </p:txBody>
      </p:sp>
      <p:sp>
        <p:nvSpPr>
          <p:cNvPr id="290" name="Google Shape;290;p26"/>
          <p:cNvSpPr txBox="1"/>
          <p:nvPr>
            <p:ph idx="4294967295" type="title"/>
          </p:nvPr>
        </p:nvSpPr>
        <p:spPr>
          <a:xfrm>
            <a:off x="2615250" y="108975"/>
            <a:ext cx="4045200" cy="7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Transfer Students</a:t>
            </a:r>
            <a:endParaRPr/>
          </a:p>
        </p:txBody>
      </p:sp>
      <p:grpSp>
        <p:nvGrpSpPr>
          <p:cNvPr id="291" name="Google Shape;291;p26"/>
          <p:cNvGrpSpPr/>
          <p:nvPr/>
        </p:nvGrpSpPr>
        <p:grpSpPr>
          <a:xfrm>
            <a:off x="3889946" y="803424"/>
            <a:ext cx="423035" cy="453493"/>
            <a:chOff x="1700550" y="1498632"/>
            <a:chExt cx="1053900" cy="1053900"/>
          </a:xfrm>
        </p:grpSpPr>
        <p:sp>
          <p:nvSpPr>
            <p:cNvPr id="292" name="Google Shape;292;p26"/>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26"/>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94" name="Google Shape;294;p26"/>
          <p:cNvGrpSpPr/>
          <p:nvPr/>
        </p:nvGrpSpPr>
        <p:grpSpPr>
          <a:xfrm>
            <a:off x="4831028" y="803424"/>
            <a:ext cx="423035" cy="453493"/>
            <a:chOff x="4045050" y="1484544"/>
            <a:chExt cx="1053900" cy="1053900"/>
          </a:xfrm>
        </p:grpSpPr>
        <p:sp>
          <p:nvSpPr>
            <p:cNvPr id="295" name="Google Shape;295;p26"/>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26"/>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97" name="Google Shape;297;p26"/>
          <p:cNvGrpSpPr/>
          <p:nvPr/>
        </p:nvGrpSpPr>
        <p:grpSpPr>
          <a:xfrm>
            <a:off x="4360831" y="816908"/>
            <a:ext cx="423035" cy="453493"/>
            <a:chOff x="6389550" y="1498632"/>
            <a:chExt cx="1053900" cy="1053900"/>
          </a:xfrm>
        </p:grpSpPr>
        <p:sp>
          <p:nvSpPr>
            <p:cNvPr id="298" name="Google Shape;298;p26"/>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26"/>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ph idx="4294967295" type="title"/>
          </p:nvPr>
        </p:nvSpPr>
        <p:spPr>
          <a:xfrm>
            <a:off x="311700" y="372500"/>
            <a:ext cx="38532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Furlough</a:t>
            </a:r>
            <a:endParaRPr/>
          </a:p>
        </p:txBody>
      </p:sp>
      <p:sp>
        <p:nvSpPr>
          <p:cNvPr id="305" name="Google Shape;305;p27"/>
          <p:cNvSpPr txBox="1"/>
          <p:nvPr>
            <p:ph idx="4294967295" type="body"/>
          </p:nvPr>
        </p:nvSpPr>
        <p:spPr>
          <a:xfrm>
            <a:off x="311700" y="1210674"/>
            <a:ext cx="3853200" cy="34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furlough is a temporary "leave of absence" from receiving GT services and is designed to meet the individual needs of an identified student. A student may be furloughed for a period of time not longer than one semester. At the end of the furlough, the student's progress shall be reassessed by the GT committee, and the student may resume services, exit from services, or be placed on another furlough.</a:t>
            </a:r>
            <a:endParaRPr sz="1400"/>
          </a:p>
          <a:p>
            <a:pPr indent="0" lvl="0" marL="0" rtl="0" algn="l">
              <a:spcBef>
                <a:spcPts val="1600"/>
              </a:spcBef>
              <a:spcAft>
                <a:spcPts val="0"/>
              </a:spcAft>
              <a:buNone/>
            </a:pPr>
            <a:r>
              <a:rPr lang="en" sz="1400"/>
              <a:t>For a variety of temporary circumstances that would interfere with a student’s performance or ability to benefit from GT services.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grpSp>
        <p:nvGrpSpPr>
          <p:cNvPr id="306" name="Google Shape;306;p27"/>
          <p:cNvGrpSpPr/>
          <p:nvPr/>
        </p:nvGrpSpPr>
        <p:grpSpPr>
          <a:xfrm>
            <a:off x="8559521" y="159724"/>
            <a:ext cx="423035" cy="453493"/>
            <a:chOff x="1700550" y="1498632"/>
            <a:chExt cx="1053900" cy="1053900"/>
          </a:xfrm>
        </p:grpSpPr>
        <p:sp>
          <p:nvSpPr>
            <p:cNvPr id="307" name="Google Shape;307;p27"/>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27"/>
          <p:cNvGrpSpPr/>
          <p:nvPr/>
        </p:nvGrpSpPr>
        <p:grpSpPr>
          <a:xfrm>
            <a:off x="7506453" y="159724"/>
            <a:ext cx="423035" cy="453493"/>
            <a:chOff x="4045050" y="1484544"/>
            <a:chExt cx="1053900" cy="1053900"/>
          </a:xfrm>
        </p:grpSpPr>
        <p:sp>
          <p:nvSpPr>
            <p:cNvPr id="310" name="Google Shape;310;p27"/>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7"/>
          <p:cNvGrpSpPr/>
          <p:nvPr/>
        </p:nvGrpSpPr>
        <p:grpSpPr>
          <a:xfrm>
            <a:off x="8032994" y="159733"/>
            <a:ext cx="423035" cy="453493"/>
            <a:chOff x="6389550" y="1498632"/>
            <a:chExt cx="1053900" cy="1053900"/>
          </a:xfrm>
        </p:grpSpPr>
        <p:sp>
          <p:nvSpPr>
            <p:cNvPr id="313" name="Google Shape;313;p27"/>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7"/>
          <p:cNvSpPr txBox="1"/>
          <p:nvPr>
            <p:ph idx="4294967295" type="title"/>
          </p:nvPr>
        </p:nvSpPr>
        <p:spPr>
          <a:xfrm>
            <a:off x="4572000" y="372488"/>
            <a:ext cx="38532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Exit</a:t>
            </a:r>
            <a:endParaRPr/>
          </a:p>
        </p:txBody>
      </p:sp>
      <p:sp>
        <p:nvSpPr>
          <p:cNvPr id="316" name="Google Shape;316;p27"/>
          <p:cNvSpPr txBox="1"/>
          <p:nvPr>
            <p:ph idx="4294967295" type="body"/>
          </p:nvPr>
        </p:nvSpPr>
        <p:spPr>
          <a:xfrm>
            <a:off x="4572000" y="1210661"/>
            <a:ext cx="3853200" cy="34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student may be considered for exit from GT services if it is in their best interest and/or if GT services do not seem to be educationally appropriate for the student. The petition for exit may be initiated by request from the parent, student, teacher, or administrator.</a:t>
            </a:r>
            <a:endParaRPr sz="1400"/>
          </a:p>
          <a:p>
            <a:pPr indent="0" lvl="0" marL="0" rtl="0" algn="l">
              <a:spcBef>
                <a:spcPts val="1600"/>
              </a:spcBef>
              <a:spcAft>
                <a:spcPts val="0"/>
              </a:spcAft>
              <a:buNone/>
            </a:pPr>
            <a:r>
              <a:rPr lang="en" sz="1400"/>
              <a:t>Reasons for exit/withdrawal may include personal, </a:t>
            </a:r>
            <a:r>
              <a:rPr lang="en" sz="1400"/>
              <a:t>educational, psychological, </a:t>
            </a:r>
            <a:r>
              <a:rPr lang="en" sz="1400"/>
              <a:t>or social stresses that prevent student performance or participation. Each situation will be reviewed individually. (19 TAC 89.51 (a) and (e)).</a:t>
            </a:r>
            <a:endParaRPr sz="1400"/>
          </a:p>
          <a:p>
            <a:pPr indent="0" lvl="0" marL="0" rtl="0" algn="l">
              <a:lnSpc>
                <a:spcPct val="100000"/>
              </a:lnSpc>
              <a:spcBef>
                <a:spcPts val="1600"/>
              </a:spcBef>
              <a:spcAft>
                <a:spcPts val="0"/>
              </a:spcAft>
              <a:buNone/>
            </a:pPr>
            <a:r>
              <a:rPr lang="en" sz="1100">
                <a:latin typeface="Arial"/>
                <a:ea typeface="Arial"/>
                <a:cs typeface="Arial"/>
                <a:sym typeface="Arial"/>
              </a:rPr>
              <a:t>Note: Once a student is exited, the student is subject to referral and identification to determine educational need for the program before readmission.</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8"/>
          <p:cNvSpPr/>
          <p:nvPr/>
        </p:nvSpPr>
        <p:spPr>
          <a:xfrm>
            <a:off x="0" y="0"/>
            <a:ext cx="9161100" cy="262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txBox="1"/>
          <p:nvPr>
            <p:ph idx="4294967295" type="title"/>
          </p:nvPr>
        </p:nvSpPr>
        <p:spPr>
          <a:xfrm>
            <a:off x="311700" y="51350"/>
            <a:ext cx="8520600" cy="25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solidFill>
                  <a:schemeClr val="accent1"/>
                </a:solidFill>
              </a:rPr>
              <a:t>What GT Services are </a:t>
            </a:r>
            <a:r>
              <a:rPr lang="en" sz="2800">
                <a:solidFill>
                  <a:schemeClr val="accent1"/>
                </a:solidFill>
              </a:rPr>
              <a:t>available</a:t>
            </a:r>
            <a:r>
              <a:rPr lang="en" sz="2800">
                <a:solidFill>
                  <a:schemeClr val="accent1"/>
                </a:solidFill>
              </a:rPr>
              <a:t> in Greenville ISD</a:t>
            </a:r>
            <a:r>
              <a:rPr lang="en" sz="2800">
                <a:solidFill>
                  <a:schemeClr val="accent1"/>
                </a:solidFill>
              </a:rPr>
              <a:t>?</a:t>
            </a:r>
            <a:endParaRPr sz="2800">
              <a:solidFill>
                <a:schemeClr val="accent1"/>
              </a:solidFill>
            </a:endParaRPr>
          </a:p>
        </p:txBody>
      </p:sp>
      <p:grpSp>
        <p:nvGrpSpPr>
          <p:cNvPr id="323" name="Google Shape;323;p28"/>
          <p:cNvGrpSpPr/>
          <p:nvPr/>
        </p:nvGrpSpPr>
        <p:grpSpPr>
          <a:xfrm>
            <a:off x="2583257" y="443005"/>
            <a:ext cx="1233485" cy="1233485"/>
            <a:chOff x="1700550" y="1498632"/>
            <a:chExt cx="1053900" cy="1053900"/>
          </a:xfrm>
        </p:grpSpPr>
        <p:sp>
          <p:nvSpPr>
            <p:cNvPr id="324" name="Google Shape;324;p28"/>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8"/>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28"/>
          <p:cNvGrpSpPr/>
          <p:nvPr/>
        </p:nvGrpSpPr>
        <p:grpSpPr>
          <a:xfrm>
            <a:off x="3955273" y="443005"/>
            <a:ext cx="1233485" cy="1233485"/>
            <a:chOff x="2872812" y="1498619"/>
            <a:chExt cx="1053900" cy="1053900"/>
          </a:xfrm>
        </p:grpSpPr>
        <p:sp>
          <p:nvSpPr>
            <p:cNvPr id="327" name="Google Shape;327;p28"/>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28"/>
          <p:cNvGrpSpPr/>
          <p:nvPr/>
        </p:nvGrpSpPr>
        <p:grpSpPr>
          <a:xfrm>
            <a:off x="5327259" y="443005"/>
            <a:ext cx="1233485" cy="1233485"/>
            <a:chOff x="4045050" y="1484544"/>
            <a:chExt cx="1053900" cy="1053900"/>
          </a:xfrm>
        </p:grpSpPr>
        <p:sp>
          <p:nvSpPr>
            <p:cNvPr id="330" name="Google Shape;330;p28"/>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 name="Google Shape;332;p28"/>
          <p:cNvGrpSpPr/>
          <p:nvPr/>
        </p:nvGrpSpPr>
        <p:grpSpPr>
          <a:xfrm>
            <a:off x="5327287" y="479680"/>
            <a:ext cx="1233485" cy="1233485"/>
            <a:chOff x="6389550" y="1498632"/>
            <a:chExt cx="1053900" cy="1053900"/>
          </a:xfrm>
        </p:grpSpPr>
        <p:sp>
          <p:nvSpPr>
            <p:cNvPr id="333" name="Google Shape;333;p28"/>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28"/>
          <p:cNvSpPr txBox="1"/>
          <p:nvPr/>
        </p:nvSpPr>
        <p:spPr>
          <a:xfrm>
            <a:off x="1039050" y="2795550"/>
            <a:ext cx="7065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Slab"/>
                <a:ea typeface="Roboto Slab"/>
                <a:cs typeface="Roboto Slab"/>
                <a:sym typeface="Roboto Slab"/>
              </a:rPr>
              <a:t>According to the Texas State Plan, GT services are:</a:t>
            </a:r>
            <a:endParaRPr sz="18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…services and activities not ordinarily provided by the school</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that are specifically designed to fully develop the capabilities</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of students who give evidence of high achievement or</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capability in areas such as intellectual, creative, artistic, or</a:t>
            </a:r>
            <a:endParaRPr i="1" sz="1800">
              <a:solidFill>
                <a:schemeClr val="dk1"/>
              </a:solidFill>
              <a:latin typeface="Roboto Light"/>
              <a:ea typeface="Roboto Light"/>
              <a:cs typeface="Roboto Light"/>
              <a:sym typeface="Roboto Light"/>
            </a:endParaRPr>
          </a:p>
          <a:p>
            <a:pPr indent="0" lvl="0" marL="0" rtl="0" algn="ctr">
              <a:spcBef>
                <a:spcPts val="0"/>
              </a:spcBef>
              <a:spcAft>
                <a:spcPts val="0"/>
              </a:spcAft>
              <a:buNone/>
            </a:pPr>
            <a:r>
              <a:rPr i="1" lang="en" sz="1800">
                <a:solidFill>
                  <a:schemeClr val="dk1"/>
                </a:solidFill>
                <a:latin typeface="Roboto Light"/>
                <a:ea typeface="Roboto Light"/>
                <a:cs typeface="Roboto Light"/>
                <a:sym typeface="Roboto Light"/>
              </a:rPr>
              <a:t>leadership capacity.</a:t>
            </a:r>
            <a:endParaRPr i="1" sz="1800">
              <a:solidFill>
                <a:schemeClr val="dk1"/>
              </a:solidFill>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Texas State Goal for GT Students:</a:t>
            </a:r>
            <a:endParaRPr/>
          </a:p>
        </p:txBody>
      </p:sp>
      <p:sp>
        <p:nvSpPr>
          <p:cNvPr id="341" name="Google Shape;341;p29"/>
          <p:cNvSpPr txBox="1"/>
          <p:nvPr>
            <p:ph idx="2" type="body"/>
          </p:nvPr>
        </p:nvSpPr>
        <p:spPr>
          <a:xfrm>
            <a:off x="4901375" y="40350"/>
            <a:ext cx="3970500" cy="5062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i="1" lang="en"/>
              <a:t>Students who participate in services designed for gifted students will demonstrate skills in self-directed learning, thinking, research, and communication as is evidenced by the development of innovative products and performances that reflect individuality and creativity and are advanced in relation to students of similar age, experience, and environment. </a:t>
            </a:r>
            <a:endParaRPr i="1" sz="2100"/>
          </a:p>
        </p:txBody>
      </p:sp>
      <p:grpSp>
        <p:nvGrpSpPr>
          <p:cNvPr id="342" name="Google Shape;342;p29"/>
          <p:cNvGrpSpPr/>
          <p:nvPr/>
        </p:nvGrpSpPr>
        <p:grpSpPr>
          <a:xfrm>
            <a:off x="2076596" y="3324899"/>
            <a:ext cx="423035" cy="453493"/>
            <a:chOff x="1700550" y="1498632"/>
            <a:chExt cx="1053900" cy="1053900"/>
          </a:xfrm>
        </p:grpSpPr>
        <p:sp>
          <p:nvSpPr>
            <p:cNvPr id="343" name="Google Shape;343;p29"/>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29"/>
          <p:cNvGrpSpPr/>
          <p:nvPr/>
        </p:nvGrpSpPr>
        <p:grpSpPr>
          <a:xfrm>
            <a:off x="1572203" y="3324899"/>
            <a:ext cx="423035" cy="453493"/>
            <a:chOff x="4045050" y="1484544"/>
            <a:chExt cx="1053900" cy="1053900"/>
          </a:xfrm>
        </p:grpSpPr>
        <p:sp>
          <p:nvSpPr>
            <p:cNvPr id="346" name="Google Shape;346;p29"/>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9"/>
          <p:cNvGrpSpPr/>
          <p:nvPr/>
        </p:nvGrpSpPr>
        <p:grpSpPr>
          <a:xfrm>
            <a:off x="2580969" y="3324908"/>
            <a:ext cx="423035" cy="453493"/>
            <a:chOff x="6389550" y="1498632"/>
            <a:chExt cx="1053900" cy="1053900"/>
          </a:xfrm>
        </p:grpSpPr>
        <p:sp>
          <p:nvSpPr>
            <p:cNvPr id="349" name="Google Shape;349;p29"/>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Secondary: Advanced Academics</a:t>
            </a:r>
            <a:endParaRPr/>
          </a:p>
        </p:txBody>
      </p:sp>
      <p:sp>
        <p:nvSpPr>
          <p:cNvPr id="356" name="Google Shape;356;p30"/>
          <p:cNvSpPr txBox="1"/>
          <p:nvPr>
            <p:ph idx="1" type="body"/>
          </p:nvPr>
        </p:nvSpPr>
        <p:spPr>
          <a:xfrm>
            <a:off x="387900" y="1489825"/>
            <a:ext cx="85857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Our secondary program allows for </a:t>
            </a:r>
            <a:r>
              <a:rPr lang="en" u="sng">
                <a:latin typeface="Roboto Slab"/>
                <a:ea typeface="Roboto Slab"/>
                <a:cs typeface="Roboto Slab"/>
                <a:sym typeface="Roboto Slab"/>
              </a:rPr>
              <a:t>all students</a:t>
            </a:r>
            <a:r>
              <a:rPr lang="en">
                <a:latin typeface="Roboto Slab"/>
                <a:ea typeface="Roboto Slab"/>
                <a:cs typeface="Roboto Slab"/>
                <a:sym typeface="Roboto Slab"/>
              </a:rPr>
              <a:t> to enroll in advanced level classes. It is not necessary to qualify for the Gifted Program to participate in Advanced Academics </a:t>
            </a:r>
            <a:r>
              <a:rPr lang="en">
                <a:latin typeface="Roboto Slab"/>
                <a:ea typeface="Roboto Slab"/>
                <a:cs typeface="Roboto Slab"/>
                <a:sym typeface="Roboto Slab"/>
              </a:rPr>
              <a:t>via Honors, PreAP, AP, and dual-credit classes.</a:t>
            </a:r>
            <a:endParaRPr>
              <a:latin typeface="Roboto Slab"/>
              <a:ea typeface="Roboto Slab"/>
              <a:cs typeface="Roboto Slab"/>
              <a:sym typeface="Roboto Slab"/>
            </a:endParaRPr>
          </a:p>
          <a:p>
            <a:pPr indent="0" lvl="0" marL="0" rtl="0" algn="l">
              <a:spcBef>
                <a:spcPts val="1600"/>
              </a:spcBef>
              <a:spcAft>
                <a:spcPts val="0"/>
              </a:spcAft>
              <a:buNone/>
            </a:pPr>
            <a:r>
              <a:rPr lang="en">
                <a:latin typeface="Roboto Slab"/>
                <a:ea typeface="Roboto Slab"/>
                <a:cs typeface="Roboto Slab"/>
                <a:sym typeface="Roboto Slab"/>
              </a:rPr>
              <a:t>However, GT identified students MUST participate in at least one advanced level class to retain the coding for GT services in Skyward.</a:t>
            </a:r>
            <a:endParaRPr>
              <a:latin typeface="Roboto Slab"/>
              <a:ea typeface="Roboto Slab"/>
              <a:cs typeface="Roboto Slab"/>
              <a:sym typeface="Roboto Slab"/>
            </a:endParaRPr>
          </a:p>
          <a:p>
            <a:pPr indent="0" lvl="0" marL="0" rtl="0" algn="l">
              <a:spcBef>
                <a:spcPts val="1600"/>
              </a:spcBef>
              <a:spcAft>
                <a:spcPts val="0"/>
              </a:spcAft>
              <a:buNone/>
            </a:pPr>
            <a:r>
              <a:rPr lang="en" sz="1100">
                <a:latin typeface="Roboto Slab"/>
                <a:ea typeface="Roboto Slab"/>
                <a:cs typeface="Roboto Slab"/>
                <a:sym typeface="Roboto Slab"/>
              </a:rPr>
              <a:t>There are also many opportunities outside of Advanced Academics available to students who excel in </a:t>
            </a:r>
            <a:endParaRPr sz="1100">
              <a:latin typeface="Roboto Slab"/>
              <a:ea typeface="Roboto Slab"/>
              <a:cs typeface="Roboto Slab"/>
              <a:sym typeface="Roboto Slab"/>
            </a:endParaRPr>
          </a:p>
          <a:p>
            <a:pPr indent="0" lvl="0" marL="0" rtl="0" algn="l">
              <a:spcBef>
                <a:spcPts val="0"/>
              </a:spcBef>
              <a:spcAft>
                <a:spcPts val="0"/>
              </a:spcAft>
              <a:buNone/>
            </a:pPr>
            <a:r>
              <a:rPr lang="en" sz="1100">
                <a:latin typeface="Roboto Slab"/>
                <a:ea typeface="Roboto Slab"/>
                <a:cs typeface="Roboto Slab"/>
                <a:sym typeface="Roboto Slab"/>
              </a:rPr>
              <a:t>divergent thinking, leadership, and creativity. Opportunities include: Robotics, Destination Imagination, </a:t>
            </a:r>
            <a:endParaRPr sz="1100">
              <a:latin typeface="Roboto Slab"/>
              <a:ea typeface="Roboto Slab"/>
              <a:cs typeface="Roboto Slab"/>
              <a:sym typeface="Roboto Slab"/>
            </a:endParaRPr>
          </a:p>
          <a:p>
            <a:pPr indent="0" lvl="0" marL="0" rtl="0" algn="l">
              <a:spcBef>
                <a:spcPts val="0"/>
              </a:spcBef>
              <a:spcAft>
                <a:spcPts val="0"/>
              </a:spcAft>
              <a:buNone/>
            </a:pPr>
            <a:r>
              <a:rPr lang="en" sz="1100">
                <a:latin typeface="Roboto Slab"/>
                <a:ea typeface="Roboto Slab"/>
                <a:cs typeface="Roboto Slab"/>
                <a:sym typeface="Roboto Slab"/>
              </a:rPr>
              <a:t>UIL competitions, Suzuki Strings, ROTC, FFA, Theatre, Art, CTE, Choir, Band, Student Government, and athletics.</a:t>
            </a:r>
            <a:endParaRPr sz="1100">
              <a:latin typeface="Roboto Slab"/>
              <a:ea typeface="Roboto Slab"/>
              <a:cs typeface="Roboto Slab"/>
              <a:sym typeface="Roboto Slab"/>
            </a:endParaRPr>
          </a:p>
          <a:p>
            <a:pPr indent="0" lvl="0" marL="0" rtl="0" algn="l">
              <a:spcBef>
                <a:spcPts val="0"/>
              </a:spcBef>
              <a:spcAft>
                <a:spcPts val="0"/>
              </a:spcAft>
              <a:buNone/>
            </a:pPr>
            <a:r>
              <a:t/>
            </a:r>
            <a:endParaRPr sz="900"/>
          </a:p>
          <a:p>
            <a:pPr indent="0" lvl="0" marL="0" rtl="0" algn="l">
              <a:spcBef>
                <a:spcPts val="1600"/>
              </a:spcBef>
              <a:spcAft>
                <a:spcPts val="0"/>
              </a:spcAft>
              <a:buNone/>
            </a:pPr>
            <a:r>
              <a:t/>
            </a:r>
            <a:endParaRPr sz="900"/>
          </a:p>
          <a:p>
            <a:pPr indent="0" lvl="0" marL="0" rtl="0" algn="l">
              <a:spcBef>
                <a:spcPts val="1600"/>
              </a:spcBef>
              <a:spcAft>
                <a:spcPts val="0"/>
              </a:spcAft>
              <a:buNone/>
            </a:pPr>
            <a:r>
              <a:t/>
            </a:r>
            <a:endParaRPr sz="900"/>
          </a:p>
          <a:p>
            <a:pPr indent="0" lvl="0" marL="0" rtl="0" algn="l">
              <a:spcBef>
                <a:spcPts val="1600"/>
              </a:spcBef>
              <a:spcAft>
                <a:spcPts val="1600"/>
              </a:spcAft>
              <a:buNone/>
            </a:pPr>
            <a:r>
              <a:t/>
            </a:r>
            <a:endParaRPr sz="900">
              <a:solidFill>
                <a:srgbClr val="000000"/>
              </a:solidFill>
            </a:endParaRPr>
          </a:p>
        </p:txBody>
      </p:sp>
      <p:pic>
        <p:nvPicPr>
          <p:cNvPr id="357" name="Google Shape;357;p30"/>
          <p:cNvPicPr preferRelativeResize="0"/>
          <p:nvPr/>
        </p:nvPicPr>
        <p:blipFill>
          <a:blip r:embed="rId3">
            <a:alphaModFix/>
          </a:blip>
          <a:stretch>
            <a:fillRect/>
          </a:stretch>
        </p:blipFill>
        <p:spPr>
          <a:xfrm>
            <a:off x="7133071" y="3706688"/>
            <a:ext cx="1840525" cy="1320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GT Services at Elementary</a:t>
            </a:r>
            <a:endParaRPr/>
          </a:p>
        </p:txBody>
      </p:sp>
      <p:sp>
        <p:nvSpPr>
          <p:cNvPr id="363" name="Google Shape;363;p31"/>
          <p:cNvSpPr txBox="1"/>
          <p:nvPr>
            <p:ph idx="1" type="body"/>
          </p:nvPr>
        </p:nvSpPr>
        <p:spPr>
          <a:xfrm>
            <a:off x="387900" y="1489825"/>
            <a:ext cx="83682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Our elementary GT Program is a “pullout” program for K-4th grades. We use a GT curriculum that supports critical thinking, logic, problem solving, art, research, interdisciplinary, math, reading/language arts, science and social studies. The curriculum offers STEAM and self-directed learning opportunities for students.</a:t>
            </a:r>
            <a:endParaRPr>
              <a:latin typeface="Roboto Slab"/>
              <a:ea typeface="Roboto Slab"/>
              <a:cs typeface="Roboto Slab"/>
              <a:sym typeface="Roboto Slab"/>
            </a:endParaRPr>
          </a:p>
          <a:p>
            <a:pPr indent="0" lvl="0" marL="0" rtl="0" algn="l">
              <a:spcBef>
                <a:spcPts val="1600"/>
              </a:spcBef>
              <a:spcAft>
                <a:spcPts val="1600"/>
              </a:spcAft>
              <a:buNone/>
            </a:pPr>
            <a:r>
              <a:rPr lang="en">
                <a:latin typeface="Roboto Slab"/>
                <a:ea typeface="Roboto Slab"/>
                <a:cs typeface="Roboto Slab"/>
                <a:sym typeface="Roboto Slab"/>
              </a:rPr>
              <a:t>In addition to </a:t>
            </a:r>
            <a:r>
              <a:rPr lang="en">
                <a:latin typeface="Roboto Slab"/>
                <a:ea typeface="Roboto Slab"/>
                <a:cs typeface="Roboto Slab"/>
                <a:sym typeface="Roboto Slab"/>
              </a:rPr>
              <a:t>adding depth and complexity to grade level curriculum</a:t>
            </a:r>
            <a:r>
              <a:rPr lang="en">
                <a:latin typeface="Roboto Slab"/>
                <a:ea typeface="Roboto Slab"/>
                <a:cs typeface="Roboto Slab"/>
                <a:sym typeface="Roboto Slab"/>
              </a:rPr>
              <a:t>, a key feature of our pullout program is to provide an opportunity for identified students to work and learn together. At smaller campuses, students may be grouped across grade levels to provide this opportunity.</a:t>
            </a:r>
            <a:endParaRPr>
              <a:latin typeface="Roboto Slab"/>
              <a:ea typeface="Roboto Slab"/>
              <a:cs typeface="Roboto Slab"/>
              <a:sym typeface="Roboto Slab"/>
            </a:endParaRPr>
          </a:p>
        </p:txBody>
      </p:sp>
      <p:pic>
        <p:nvPicPr>
          <p:cNvPr id="364" name="Google Shape;364;p31"/>
          <p:cNvPicPr preferRelativeResize="0"/>
          <p:nvPr/>
        </p:nvPicPr>
        <p:blipFill>
          <a:blip r:embed="rId3">
            <a:alphaModFix/>
          </a:blip>
          <a:stretch>
            <a:fillRect/>
          </a:stretch>
        </p:blipFill>
        <p:spPr>
          <a:xfrm>
            <a:off x="5495600" y="187500"/>
            <a:ext cx="1680400" cy="1302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2"/>
          <p:cNvSpPr txBox="1"/>
          <p:nvPr>
            <p:ph type="title"/>
          </p:nvPr>
        </p:nvSpPr>
        <p:spPr>
          <a:xfrm>
            <a:off x="265539" y="241050"/>
            <a:ext cx="8606400" cy="150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GT Services for Grades 1-4</a:t>
            </a:r>
            <a:endParaRPr/>
          </a:p>
        </p:txBody>
      </p:sp>
      <p:grpSp>
        <p:nvGrpSpPr>
          <p:cNvPr id="370" name="Google Shape;370;p32"/>
          <p:cNvGrpSpPr/>
          <p:nvPr/>
        </p:nvGrpSpPr>
        <p:grpSpPr>
          <a:xfrm>
            <a:off x="7944471" y="241049"/>
            <a:ext cx="423035" cy="453493"/>
            <a:chOff x="1700550" y="1498632"/>
            <a:chExt cx="1053900" cy="1053900"/>
          </a:xfrm>
        </p:grpSpPr>
        <p:sp>
          <p:nvSpPr>
            <p:cNvPr id="371" name="Google Shape;371;p32"/>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 name="Google Shape;373;p32"/>
          <p:cNvGrpSpPr/>
          <p:nvPr/>
        </p:nvGrpSpPr>
        <p:grpSpPr>
          <a:xfrm>
            <a:off x="7440078" y="241049"/>
            <a:ext cx="423035" cy="453493"/>
            <a:chOff x="4045050" y="1484544"/>
            <a:chExt cx="1053900" cy="1053900"/>
          </a:xfrm>
        </p:grpSpPr>
        <p:sp>
          <p:nvSpPr>
            <p:cNvPr id="374" name="Google Shape;374;p32"/>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2"/>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2"/>
          <p:cNvGrpSpPr/>
          <p:nvPr/>
        </p:nvGrpSpPr>
        <p:grpSpPr>
          <a:xfrm>
            <a:off x="8448844" y="241058"/>
            <a:ext cx="423035" cy="453493"/>
            <a:chOff x="6389550" y="1498632"/>
            <a:chExt cx="1053900" cy="1053900"/>
          </a:xfrm>
        </p:grpSpPr>
        <p:sp>
          <p:nvSpPr>
            <p:cNvPr id="377" name="Google Shape;377;p32"/>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32"/>
          <p:cNvSpPr txBox="1"/>
          <p:nvPr>
            <p:ph idx="2" type="body"/>
          </p:nvPr>
        </p:nvSpPr>
        <p:spPr>
          <a:xfrm>
            <a:off x="387900" y="1489825"/>
            <a:ext cx="3537600" cy="30789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Roboto Slab"/>
                <a:ea typeface="Roboto Slab"/>
                <a:cs typeface="Roboto Slab"/>
                <a:sym typeface="Roboto Slab"/>
              </a:rPr>
              <a:t>The yearly theme rotates through</a:t>
            </a:r>
            <a:r>
              <a:rPr lang="en" sz="1500">
                <a:latin typeface="Roboto Slab"/>
                <a:ea typeface="Roboto Slab"/>
                <a:cs typeface="Roboto Slab"/>
                <a:sym typeface="Roboto Slab"/>
              </a:rPr>
              <a:t> different ancient civilizations.</a:t>
            </a:r>
            <a:endParaRPr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Egypt &amp; Africa</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Greece</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Rome</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China</a:t>
            </a:r>
            <a:endParaRPr b="1" sz="1500">
              <a:latin typeface="Roboto Slab"/>
              <a:ea typeface="Roboto Slab"/>
              <a:cs typeface="Roboto Slab"/>
              <a:sym typeface="Roboto Slab"/>
            </a:endParaRPr>
          </a:p>
          <a:p>
            <a:pPr indent="0" lvl="0" marL="0" rtl="0" algn="l">
              <a:spcBef>
                <a:spcPts val="1600"/>
              </a:spcBef>
              <a:spcAft>
                <a:spcPts val="1600"/>
              </a:spcAft>
              <a:buNone/>
            </a:pPr>
            <a:r>
              <a:rPr b="1" lang="en" sz="1500">
                <a:latin typeface="Roboto Slab"/>
                <a:ea typeface="Roboto Slab"/>
                <a:cs typeface="Roboto Slab"/>
                <a:sym typeface="Roboto Slab"/>
              </a:rPr>
              <a:t>Middle Ages</a:t>
            </a:r>
            <a:endParaRPr b="1" sz="1500">
              <a:latin typeface="Roboto Slab"/>
              <a:ea typeface="Roboto Slab"/>
              <a:cs typeface="Roboto Slab"/>
              <a:sym typeface="Roboto Slab"/>
            </a:endParaRPr>
          </a:p>
        </p:txBody>
      </p:sp>
      <p:sp>
        <p:nvSpPr>
          <p:cNvPr id="380" name="Google Shape;380;p32"/>
          <p:cNvSpPr txBox="1"/>
          <p:nvPr>
            <p:ph idx="2" type="body"/>
          </p:nvPr>
        </p:nvSpPr>
        <p:spPr>
          <a:xfrm>
            <a:off x="5131375" y="1489825"/>
            <a:ext cx="3537600" cy="30789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Roboto Slab"/>
                <a:ea typeface="Roboto Slab"/>
                <a:cs typeface="Roboto Slab"/>
                <a:sym typeface="Roboto Slab"/>
              </a:rPr>
              <a:t>The curriculum focus is different each weekday of GT services.</a:t>
            </a:r>
            <a:endParaRPr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Monday- Math</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Tuesday- Logic</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Wed- Critical Thinking</a:t>
            </a:r>
            <a:endParaRPr b="1" sz="1500">
              <a:latin typeface="Roboto Slab"/>
              <a:ea typeface="Roboto Slab"/>
              <a:cs typeface="Roboto Slab"/>
              <a:sym typeface="Roboto Slab"/>
            </a:endParaRPr>
          </a:p>
          <a:p>
            <a:pPr indent="0" lvl="0" marL="0" rtl="0" algn="l">
              <a:spcBef>
                <a:spcPts val="1600"/>
              </a:spcBef>
              <a:spcAft>
                <a:spcPts val="0"/>
              </a:spcAft>
              <a:buNone/>
            </a:pPr>
            <a:r>
              <a:rPr b="1" lang="en" sz="1500">
                <a:latin typeface="Roboto Slab"/>
                <a:ea typeface="Roboto Slab"/>
                <a:cs typeface="Roboto Slab"/>
                <a:sym typeface="Roboto Slab"/>
              </a:rPr>
              <a:t>Thursday- Theme Study </a:t>
            </a:r>
            <a:endParaRPr b="1" sz="1500">
              <a:latin typeface="Roboto Slab"/>
              <a:ea typeface="Roboto Slab"/>
              <a:cs typeface="Roboto Slab"/>
              <a:sym typeface="Roboto Slab"/>
            </a:endParaRPr>
          </a:p>
          <a:p>
            <a:pPr indent="0" lvl="0" marL="0" rtl="0" algn="l">
              <a:spcBef>
                <a:spcPts val="1600"/>
              </a:spcBef>
              <a:spcAft>
                <a:spcPts val="1600"/>
              </a:spcAft>
              <a:buNone/>
            </a:pPr>
            <a:r>
              <a:rPr b="1" lang="en" sz="1500">
                <a:latin typeface="Roboto Slab"/>
                <a:ea typeface="Roboto Slab"/>
                <a:cs typeface="Roboto Slab"/>
                <a:sym typeface="Roboto Slab"/>
              </a:rPr>
              <a:t>Friday- Novel Study/Projects</a:t>
            </a:r>
            <a:endParaRPr b="1" sz="150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9161100" cy="262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idx="4294967295" type="title"/>
          </p:nvPr>
        </p:nvSpPr>
        <p:spPr>
          <a:xfrm>
            <a:off x="311700" y="51350"/>
            <a:ext cx="8520600" cy="25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600">
                <a:solidFill>
                  <a:schemeClr val="accent1"/>
                </a:solidFill>
              </a:rPr>
              <a:t>What is Gifted and Talented?</a:t>
            </a:r>
            <a:endParaRPr sz="4600">
              <a:solidFill>
                <a:schemeClr val="accent1"/>
              </a:solidFill>
            </a:endParaRPr>
          </a:p>
        </p:txBody>
      </p:sp>
      <p:grpSp>
        <p:nvGrpSpPr>
          <p:cNvPr id="81" name="Google Shape;81;p15"/>
          <p:cNvGrpSpPr/>
          <p:nvPr/>
        </p:nvGrpSpPr>
        <p:grpSpPr>
          <a:xfrm>
            <a:off x="2583257" y="443005"/>
            <a:ext cx="1233485" cy="1233485"/>
            <a:chOff x="1700550" y="1498632"/>
            <a:chExt cx="1053900" cy="1053900"/>
          </a:xfrm>
        </p:grpSpPr>
        <p:sp>
          <p:nvSpPr>
            <p:cNvPr id="82" name="Google Shape;82;p15"/>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5"/>
          <p:cNvGrpSpPr/>
          <p:nvPr/>
        </p:nvGrpSpPr>
        <p:grpSpPr>
          <a:xfrm>
            <a:off x="3955273" y="443005"/>
            <a:ext cx="1233485" cy="1233485"/>
            <a:chOff x="2872812" y="1498619"/>
            <a:chExt cx="1053900" cy="1053900"/>
          </a:xfrm>
        </p:grpSpPr>
        <p:sp>
          <p:nvSpPr>
            <p:cNvPr id="85" name="Google Shape;85;p15"/>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15"/>
          <p:cNvGrpSpPr/>
          <p:nvPr/>
        </p:nvGrpSpPr>
        <p:grpSpPr>
          <a:xfrm>
            <a:off x="5327259" y="443005"/>
            <a:ext cx="1233485" cy="1233485"/>
            <a:chOff x="4045050" y="1484544"/>
            <a:chExt cx="1053900" cy="1053900"/>
          </a:xfrm>
        </p:grpSpPr>
        <p:sp>
          <p:nvSpPr>
            <p:cNvPr id="88" name="Google Shape;88;p15"/>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15"/>
          <p:cNvGrpSpPr/>
          <p:nvPr/>
        </p:nvGrpSpPr>
        <p:grpSpPr>
          <a:xfrm>
            <a:off x="2583287" y="443005"/>
            <a:ext cx="1233485" cy="1233485"/>
            <a:chOff x="6389550" y="1498632"/>
            <a:chExt cx="1053900" cy="1053900"/>
          </a:xfrm>
        </p:grpSpPr>
        <p:sp>
          <p:nvSpPr>
            <p:cNvPr id="91" name="Google Shape;91;p15"/>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5"/>
          <p:cNvSpPr txBox="1"/>
          <p:nvPr/>
        </p:nvSpPr>
        <p:spPr>
          <a:xfrm>
            <a:off x="366875" y="2934950"/>
            <a:ext cx="6478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Program goals, identification procedures, and curriculum for Greenville ISD’s GT program are based on the definition of gifted/talented students taken from the </a:t>
            </a:r>
            <a:r>
              <a:rPr lang="en" sz="1800" u="sng">
                <a:solidFill>
                  <a:schemeClr val="hlink"/>
                </a:solidFill>
                <a:latin typeface="Roboto"/>
                <a:ea typeface="Roboto"/>
                <a:cs typeface="Roboto"/>
                <a:sym typeface="Roboto"/>
                <a:hlinkClick r:id="rId3"/>
              </a:rPr>
              <a:t>Texas Education Code</a:t>
            </a:r>
            <a:r>
              <a:rPr lang="en" sz="1800">
                <a:solidFill>
                  <a:schemeClr val="dk1"/>
                </a:solidFill>
                <a:latin typeface="Roboto"/>
                <a:ea typeface="Roboto"/>
                <a:cs typeface="Roboto"/>
                <a:sym typeface="Roboto"/>
              </a:rPr>
              <a:t> and the </a:t>
            </a:r>
            <a:r>
              <a:rPr lang="en" sz="1800" u="sng">
                <a:solidFill>
                  <a:schemeClr val="hlink"/>
                </a:solidFill>
                <a:latin typeface="Roboto"/>
                <a:ea typeface="Roboto"/>
                <a:cs typeface="Roboto"/>
                <a:sym typeface="Roboto"/>
                <a:hlinkClick r:id="rId4"/>
              </a:rPr>
              <a:t>Texas State Plan for The Education of Gifted/Talented Students</a:t>
            </a:r>
            <a:r>
              <a:rPr lang="en" sz="1800">
                <a:solidFill>
                  <a:schemeClr val="dk1"/>
                </a:solidFill>
                <a:latin typeface="Roboto"/>
                <a:ea typeface="Roboto"/>
                <a:cs typeface="Roboto"/>
                <a:sym typeface="Roboto"/>
              </a:rPr>
              <a:t>.</a:t>
            </a:r>
            <a:endParaRPr/>
          </a:p>
        </p:txBody>
      </p:sp>
      <p:pic>
        <p:nvPicPr>
          <p:cNvPr id="94" name="Google Shape;94;p15"/>
          <p:cNvPicPr preferRelativeResize="0"/>
          <p:nvPr/>
        </p:nvPicPr>
        <p:blipFill>
          <a:blip r:embed="rId5">
            <a:alphaModFix/>
          </a:blip>
          <a:stretch>
            <a:fillRect/>
          </a:stretch>
        </p:blipFill>
        <p:spPr>
          <a:xfrm>
            <a:off x="6954100" y="2837950"/>
            <a:ext cx="1619250" cy="209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TPSP</a:t>
            </a:r>
            <a:r>
              <a:rPr lang="en"/>
              <a:t> and GT Projects</a:t>
            </a:r>
            <a:endParaRPr/>
          </a:p>
        </p:txBody>
      </p:sp>
      <p:sp>
        <p:nvSpPr>
          <p:cNvPr id="386" name="Google Shape;386;p33"/>
          <p:cNvSpPr txBox="1"/>
          <p:nvPr>
            <p:ph idx="1" type="body"/>
          </p:nvPr>
        </p:nvSpPr>
        <p:spPr>
          <a:xfrm>
            <a:off x="387900" y="1489825"/>
            <a:ext cx="76758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The </a:t>
            </a:r>
            <a:r>
              <a:rPr lang="en" u="sng">
                <a:solidFill>
                  <a:schemeClr val="hlink"/>
                </a:solidFill>
                <a:latin typeface="Roboto Slab"/>
                <a:ea typeface="Roboto Slab"/>
                <a:cs typeface="Roboto Slab"/>
                <a:sym typeface="Roboto Slab"/>
                <a:hlinkClick r:id="rId3"/>
              </a:rPr>
              <a:t>Texas Performance Standards Project (TPSP)</a:t>
            </a:r>
            <a:r>
              <a:rPr lang="en">
                <a:latin typeface="Roboto Slab"/>
                <a:ea typeface="Roboto Slab"/>
                <a:cs typeface="Roboto Slab"/>
                <a:sym typeface="Roboto Slab"/>
              </a:rPr>
              <a:t> provides a set of performance standards, curricula, and assessments for differentiating instruction and deepening academic learning. </a:t>
            </a:r>
            <a:endParaRPr>
              <a:latin typeface="Roboto Slab"/>
              <a:ea typeface="Roboto Slab"/>
              <a:cs typeface="Roboto Slab"/>
              <a:sym typeface="Roboto Slab"/>
            </a:endParaRPr>
          </a:p>
          <a:p>
            <a:pPr indent="0" lvl="0" marL="0" rtl="0" algn="l">
              <a:spcBef>
                <a:spcPts val="1600"/>
              </a:spcBef>
              <a:spcAft>
                <a:spcPts val="0"/>
              </a:spcAft>
              <a:buNone/>
            </a:pPr>
            <a:r>
              <a:rPr lang="en">
                <a:latin typeface="Roboto Slab"/>
                <a:ea typeface="Roboto Slab"/>
                <a:cs typeface="Roboto Slab"/>
                <a:sym typeface="Roboto Slab"/>
              </a:rPr>
              <a:t>PURPOSE: To capture the high levels of academic performance of GT students through independent research.</a:t>
            </a:r>
            <a:endParaRPr>
              <a:latin typeface="Roboto Slab"/>
              <a:ea typeface="Roboto Slab"/>
              <a:cs typeface="Roboto Slab"/>
              <a:sym typeface="Roboto Slab"/>
            </a:endParaRPr>
          </a:p>
          <a:p>
            <a:pPr indent="0" lvl="0" marL="0" rtl="0" algn="l">
              <a:spcBef>
                <a:spcPts val="1600"/>
              </a:spcBef>
              <a:spcAft>
                <a:spcPts val="1600"/>
              </a:spcAft>
              <a:buNone/>
            </a:pPr>
            <a:r>
              <a:rPr lang="en">
                <a:latin typeface="Roboto Slab"/>
                <a:ea typeface="Roboto Slab"/>
                <a:cs typeface="Roboto Slab"/>
                <a:sym typeface="Roboto Slab"/>
              </a:rPr>
              <a:t>Animal Habitats		Pursuit of Passion</a:t>
            </a:r>
            <a:r>
              <a:rPr lang="en">
                <a:latin typeface="Roboto Slab"/>
                <a:ea typeface="Roboto Slab"/>
                <a:cs typeface="Roboto Slab"/>
                <a:sym typeface="Roboto Slab"/>
              </a:rPr>
              <a:t>		Create a Game/Toy		          Toothpick Bridges	     Paper Roller Coasters	</a:t>
            </a:r>
            <a:endParaRPr>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GT Services for Kindergarten</a:t>
            </a:r>
            <a:endParaRPr/>
          </a:p>
        </p:txBody>
      </p:sp>
      <p:sp>
        <p:nvSpPr>
          <p:cNvPr id="392" name="Google Shape;392;p34"/>
          <p:cNvSpPr txBox="1"/>
          <p:nvPr>
            <p:ph idx="1" type="body"/>
          </p:nvPr>
        </p:nvSpPr>
        <p:spPr>
          <a:xfrm>
            <a:off x="387900" y="1489825"/>
            <a:ext cx="5078400" cy="307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Identified kindergarten students begin </a:t>
            </a:r>
            <a:r>
              <a:rPr lang="en">
                <a:latin typeface="Roboto Slab"/>
                <a:ea typeface="Roboto Slab"/>
                <a:cs typeface="Roboto Slab"/>
                <a:sym typeface="Roboto Slab"/>
              </a:rPr>
              <a:t>receiving</a:t>
            </a:r>
            <a:r>
              <a:rPr lang="en">
                <a:latin typeface="Roboto Slab"/>
                <a:ea typeface="Roboto Slab"/>
                <a:cs typeface="Roboto Slab"/>
                <a:sym typeface="Roboto Slab"/>
              </a:rPr>
              <a:t> services 1-2 times per week during the last RP, typically after spring break.</a:t>
            </a:r>
            <a:endParaRPr>
              <a:latin typeface="Roboto Slab"/>
              <a:ea typeface="Roboto Slab"/>
              <a:cs typeface="Roboto Slab"/>
              <a:sym typeface="Roboto Slab"/>
            </a:endParaRPr>
          </a:p>
          <a:p>
            <a:pPr indent="0" lvl="0" marL="0" rtl="0" algn="l">
              <a:spcBef>
                <a:spcPts val="1600"/>
              </a:spcBef>
              <a:spcAft>
                <a:spcPts val="1600"/>
              </a:spcAft>
              <a:buNone/>
            </a:pPr>
            <a:r>
              <a:rPr lang="en">
                <a:latin typeface="Roboto Slab"/>
                <a:ea typeface="Roboto Slab"/>
                <a:cs typeface="Roboto Slab"/>
                <a:sym typeface="Roboto Slab"/>
              </a:rPr>
              <a:t>Kindergarten students participate in a specific curriculum </a:t>
            </a:r>
            <a:r>
              <a:rPr lang="en">
                <a:latin typeface="Roboto Slab"/>
                <a:ea typeface="Roboto Slab"/>
                <a:cs typeface="Roboto Slab"/>
                <a:sym typeface="Roboto Slab"/>
              </a:rPr>
              <a:t>“Thinking Hats,” which is </a:t>
            </a:r>
            <a:r>
              <a:rPr lang="en">
                <a:latin typeface="Roboto Slab"/>
                <a:ea typeface="Roboto Slab"/>
                <a:cs typeface="Roboto Slab"/>
                <a:sym typeface="Roboto Slab"/>
              </a:rPr>
              <a:t>designed to stimulate their problem-solving, critical thinking, and creativity.</a:t>
            </a:r>
            <a:endParaRPr>
              <a:latin typeface="Roboto Slab"/>
              <a:ea typeface="Roboto Slab"/>
              <a:cs typeface="Roboto Slab"/>
              <a:sym typeface="Roboto Slab"/>
            </a:endParaRPr>
          </a:p>
        </p:txBody>
      </p:sp>
      <p:pic>
        <p:nvPicPr>
          <p:cNvPr id="393" name="Google Shape;393;p34"/>
          <p:cNvPicPr preferRelativeResize="0"/>
          <p:nvPr/>
        </p:nvPicPr>
        <p:blipFill>
          <a:blip r:embed="rId3">
            <a:alphaModFix/>
          </a:blip>
          <a:stretch>
            <a:fillRect/>
          </a:stretch>
        </p:blipFill>
        <p:spPr>
          <a:xfrm>
            <a:off x="5472425" y="995875"/>
            <a:ext cx="3465251" cy="3465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5"/>
          <p:cNvSpPr txBox="1"/>
          <p:nvPr>
            <p:ph idx="1" type="body"/>
          </p:nvPr>
        </p:nvSpPr>
        <p:spPr>
          <a:xfrm>
            <a:off x="3331625" y="202100"/>
            <a:ext cx="5637600" cy="4774500"/>
          </a:xfrm>
          <a:prstGeom prst="rect">
            <a:avLst/>
          </a:prstGeom>
          <a:noFill/>
        </p:spPr>
        <p:txBody>
          <a:bodyPr anchorCtr="0" anchor="t" bIns="34275" lIns="0" spcFirstLastPara="1" rIns="0" wrap="square" tIns="34275">
            <a:normAutofit lnSpcReduction="10000"/>
          </a:bodyPr>
          <a:lstStyle/>
          <a:p>
            <a:pPr indent="0" lvl="0" marL="0" rtl="0" algn="l">
              <a:spcBef>
                <a:spcPts val="900"/>
              </a:spcBef>
              <a:spcAft>
                <a:spcPts val="0"/>
              </a:spcAft>
              <a:buNone/>
            </a:pPr>
            <a:r>
              <a:rPr b="1" lang="en" sz="1700"/>
              <a:t>District Gifted and Talented Contact </a:t>
            </a:r>
            <a:endParaRPr b="1" sz="1700"/>
          </a:p>
          <a:p>
            <a:pPr indent="0" lvl="0" marL="0" rtl="0" algn="l">
              <a:lnSpc>
                <a:spcPct val="100000"/>
              </a:lnSpc>
              <a:spcBef>
                <a:spcPts val="200"/>
              </a:spcBef>
              <a:spcAft>
                <a:spcPts val="0"/>
              </a:spcAft>
              <a:buNone/>
            </a:pPr>
            <a:r>
              <a:rPr lang="en" sz="1700"/>
              <a:t>Jacklynn Fulp    </a:t>
            </a:r>
            <a:r>
              <a:rPr lang="en" u="sng">
                <a:solidFill>
                  <a:schemeClr val="hlink"/>
                </a:solidFill>
                <a:hlinkClick r:id="rId3"/>
              </a:rPr>
              <a:t>fulpj@greenvilleisd.com</a:t>
            </a:r>
            <a:endParaRPr/>
          </a:p>
          <a:p>
            <a:pPr indent="0" lvl="0" marL="0" rtl="0" algn="l">
              <a:lnSpc>
                <a:spcPct val="100000"/>
              </a:lnSpc>
              <a:spcBef>
                <a:spcPts val="0"/>
              </a:spcBef>
              <a:spcAft>
                <a:spcPts val="0"/>
              </a:spcAft>
              <a:buNone/>
            </a:pPr>
            <a:r>
              <a:rPr lang="en"/>
              <a:t>Director of Instructional Programs (504, GT, 504 Dyslexia)</a:t>
            </a:r>
            <a:endParaRPr/>
          </a:p>
          <a:p>
            <a:pPr indent="0" lvl="0" marL="0" rtl="0" algn="l">
              <a:lnSpc>
                <a:spcPct val="100000"/>
              </a:lnSpc>
              <a:spcBef>
                <a:spcPts val="0"/>
              </a:spcBef>
              <a:spcAft>
                <a:spcPts val="0"/>
              </a:spcAft>
              <a:buNone/>
            </a:pPr>
            <a:r>
              <a:rPr lang="en"/>
              <a:t>903-408-4479</a:t>
            </a:r>
            <a:endParaRPr/>
          </a:p>
          <a:p>
            <a:pPr indent="0" lvl="0" marL="0" rtl="0" algn="l">
              <a:lnSpc>
                <a:spcPct val="100000"/>
              </a:lnSpc>
              <a:spcBef>
                <a:spcPts val="0"/>
              </a:spcBef>
              <a:spcAft>
                <a:spcPts val="0"/>
              </a:spcAft>
              <a:buNone/>
            </a:pPr>
            <a:r>
              <a:t/>
            </a:r>
            <a:endParaRPr/>
          </a:p>
          <a:p>
            <a:pPr indent="0" lvl="0" marL="0" rtl="0" algn="l">
              <a:spcBef>
                <a:spcPts val="900"/>
              </a:spcBef>
              <a:spcAft>
                <a:spcPts val="0"/>
              </a:spcAft>
              <a:buNone/>
            </a:pPr>
            <a:r>
              <a:rPr b="1" lang="en" sz="1700"/>
              <a:t>Campus GT Contacts:</a:t>
            </a:r>
            <a:endParaRPr b="1" sz="1700"/>
          </a:p>
          <a:p>
            <a:pPr indent="0" lvl="0" marL="0" rtl="0" algn="l">
              <a:lnSpc>
                <a:spcPct val="100000"/>
              </a:lnSpc>
              <a:spcBef>
                <a:spcPts val="200"/>
              </a:spcBef>
              <a:spcAft>
                <a:spcPts val="0"/>
              </a:spcAft>
              <a:buNone/>
            </a:pPr>
            <a:r>
              <a:rPr lang="en" sz="1700"/>
              <a:t>Bowie: </a:t>
            </a:r>
            <a:endParaRPr sz="1700"/>
          </a:p>
          <a:p>
            <a:pPr indent="0" lvl="0" marL="0" rtl="0" algn="l">
              <a:lnSpc>
                <a:spcPct val="100000"/>
              </a:lnSpc>
              <a:spcBef>
                <a:spcPts val="0"/>
              </a:spcBef>
              <a:spcAft>
                <a:spcPts val="0"/>
              </a:spcAft>
              <a:buNone/>
            </a:pPr>
            <a:r>
              <a:rPr lang="en"/>
              <a:t>Samantha Boggs </a:t>
            </a:r>
            <a:r>
              <a:rPr lang="en" u="sng">
                <a:solidFill>
                  <a:schemeClr val="hlink"/>
                </a:solidFill>
                <a:hlinkClick r:id="rId4"/>
              </a:rPr>
              <a:t>boggss@greenvilleisd.com</a:t>
            </a:r>
            <a:r>
              <a:rPr lang="en"/>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700"/>
              <a:t>Crockett/KGJ/Travis:</a:t>
            </a:r>
            <a:endParaRPr sz="1700"/>
          </a:p>
          <a:p>
            <a:pPr indent="0" lvl="0" marL="0" rtl="0" algn="l">
              <a:lnSpc>
                <a:spcPct val="100000"/>
              </a:lnSpc>
              <a:spcBef>
                <a:spcPts val="0"/>
              </a:spcBef>
              <a:spcAft>
                <a:spcPts val="0"/>
              </a:spcAft>
              <a:buNone/>
            </a:pPr>
            <a:r>
              <a:rPr lang="en"/>
              <a:t>Jennifer Mitchell </a:t>
            </a:r>
            <a:r>
              <a:rPr lang="en" u="sng">
                <a:solidFill>
                  <a:schemeClr val="hlink"/>
                </a:solidFill>
                <a:hlinkClick r:id="rId5"/>
              </a:rPr>
              <a:t>mitchellj@greenvilleisd.com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700"/>
              <a:t>Carver:</a:t>
            </a:r>
            <a:endParaRPr sz="1700"/>
          </a:p>
          <a:p>
            <a:pPr indent="0" lvl="0" marL="0" rtl="0" algn="l">
              <a:lnSpc>
                <a:spcPct val="100000"/>
              </a:lnSpc>
              <a:spcBef>
                <a:spcPts val="0"/>
              </a:spcBef>
              <a:spcAft>
                <a:spcPts val="0"/>
              </a:spcAft>
              <a:buNone/>
            </a:pPr>
            <a:r>
              <a:rPr lang="en"/>
              <a:t>Alexi Quintero </a:t>
            </a:r>
            <a:r>
              <a:rPr lang="en" u="sng">
                <a:solidFill>
                  <a:schemeClr val="hlink"/>
                </a:solidFill>
                <a:hlinkClick r:id="rId6"/>
              </a:rPr>
              <a:t>quinteroa@greenvilleisd.com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sz="1700"/>
              <a:t>Lamar:</a:t>
            </a:r>
            <a:endParaRPr sz="1700"/>
          </a:p>
          <a:p>
            <a:pPr indent="0" lvl="0" marL="0" rtl="0" algn="l">
              <a:lnSpc>
                <a:spcPct val="100000"/>
              </a:lnSpc>
              <a:spcBef>
                <a:spcPts val="0"/>
              </a:spcBef>
              <a:spcAft>
                <a:spcPts val="0"/>
              </a:spcAft>
              <a:buNone/>
            </a:pPr>
            <a:r>
              <a:rPr lang="en"/>
              <a:t>Kelly Walker </a:t>
            </a:r>
            <a:r>
              <a:rPr lang="en" u="sng">
                <a:solidFill>
                  <a:schemeClr val="hlink"/>
                </a:solidFill>
                <a:hlinkClick r:id="rId7"/>
              </a:rPr>
              <a:t>walkerk@greenvilleisd.com</a:t>
            </a:r>
            <a:endParaRPr/>
          </a:p>
        </p:txBody>
      </p:sp>
      <p:sp>
        <p:nvSpPr>
          <p:cNvPr id="399" name="Google Shape;399;p35"/>
          <p:cNvSpPr txBox="1"/>
          <p:nvPr/>
        </p:nvSpPr>
        <p:spPr>
          <a:xfrm>
            <a:off x="0" y="2369975"/>
            <a:ext cx="3008100" cy="21153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None/>
            </a:pPr>
            <a:r>
              <a:rPr b="1" lang="en" sz="1700" u="sng">
                <a:solidFill>
                  <a:schemeClr val="dk1"/>
                </a:solidFill>
                <a:latin typeface="Didact Gothic"/>
                <a:ea typeface="Didact Gothic"/>
                <a:cs typeface="Didact Gothic"/>
                <a:sym typeface="Didact Gothic"/>
              </a:rPr>
              <a:t>Helpful Links:</a:t>
            </a:r>
            <a:endParaRPr b="1" sz="1700" u="sng">
              <a:solidFill>
                <a:schemeClr val="dk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8">
                  <a:extLst>
                    <a:ext uri="{A12FA001-AC4F-418D-AE19-62706E023703}">
                      <ahyp:hlinkClr val="tx"/>
                    </a:ext>
                  </a:extLst>
                </a:hlinkClick>
              </a:rPr>
              <a:t>Greenville ISD GT Website</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9">
                  <a:extLst>
                    <a:ext uri="{A12FA001-AC4F-418D-AE19-62706E023703}">
                      <ahyp:hlinkClr val="tx"/>
                    </a:ext>
                  </a:extLst>
                </a:hlinkClick>
              </a:rPr>
              <a:t>TEA GT Website</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10">
                  <a:extLst>
                    <a:ext uri="{A12FA001-AC4F-418D-AE19-62706E023703}">
                      <ahyp:hlinkClr val="tx"/>
                    </a:ext>
                  </a:extLst>
                </a:hlinkClick>
              </a:rPr>
              <a:t>The Texas Performance Standards Project </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0"/>
              </a:spcAft>
              <a:buNone/>
            </a:pPr>
            <a:r>
              <a:rPr b="1" lang="en" sz="1200" u="sng">
                <a:solidFill>
                  <a:schemeClr val="lt1"/>
                </a:solidFill>
                <a:latin typeface="Didact Gothic"/>
                <a:ea typeface="Didact Gothic"/>
                <a:cs typeface="Didact Gothic"/>
                <a:sym typeface="Didact Gothic"/>
                <a:hlinkClick r:id="rId11">
                  <a:extLst>
                    <a:ext uri="{A12FA001-AC4F-418D-AE19-62706E023703}">
                      <ahyp:hlinkClr val="tx"/>
                    </a:ext>
                  </a:extLst>
                </a:hlinkClick>
              </a:rPr>
              <a:t>Texas Association for Gifted and Talented</a:t>
            </a:r>
            <a:endParaRPr b="1" sz="1200">
              <a:solidFill>
                <a:schemeClr val="lt1"/>
              </a:solidFill>
              <a:latin typeface="Didact Gothic"/>
              <a:ea typeface="Didact Gothic"/>
              <a:cs typeface="Didact Gothic"/>
              <a:sym typeface="Didact Gothic"/>
            </a:endParaRPr>
          </a:p>
          <a:p>
            <a:pPr indent="0" lvl="0" marL="0" rtl="0" algn="ctr">
              <a:lnSpc>
                <a:spcPct val="115000"/>
              </a:lnSpc>
              <a:spcBef>
                <a:spcPts val="1000"/>
              </a:spcBef>
              <a:spcAft>
                <a:spcPts val="1000"/>
              </a:spcAft>
              <a:buNone/>
            </a:pPr>
            <a:r>
              <a:rPr b="1" lang="en" sz="1200" u="sng">
                <a:solidFill>
                  <a:schemeClr val="lt1"/>
                </a:solidFill>
                <a:latin typeface="Didact Gothic"/>
                <a:ea typeface="Didact Gothic"/>
                <a:cs typeface="Didact Gothic"/>
                <a:sym typeface="Didact Gothic"/>
                <a:hlinkClick r:id="rId12">
                  <a:extLst>
                    <a:ext uri="{A12FA001-AC4F-418D-AE19-62706E023703}">
                      <ahyp:hlinkClr val="tx"/>
                    </a:ext>
                  </a:extLst>
                </a:hlinkClick>
              </a:rPr>
              <a:t>National Association for Gifted Children</a:t>
            </a:r>
            <a:endParaRPr b="1" sz="1200">
              <a:solidFill>
                <a:schemeClr val="lt1"/>
              </a:solidFill>
              <a:latin typeface="Didact Gothic"/>
              <a:ea typeface="Didact Gothic"/>
              <a:cs typeface="Didact Gothic"/>
              <a:sym typeface="Didact Gothic"/>
            </a:endParaRPr>
          </a:p>
        </p:txBody>
      </p:sp>
      <p:sp>
        <p:nvSpPr>
          <p:cNvPr id="400" name="Google Shape;400;p35"/>
          <p:cNvSpPr txBox="1"/>
          <p:nvPr>
            <p:ph type="title"/>
          </p:nvPr>
        </p:nvSpPr>
        <p:spPr>
          <a:xfrm>
            <a:off x="352075" y="34569"/>
            <a:ext cx="2400300" cy="17145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sz="3000"/>
              <a:t>GT Contact</a:t>
            </a:r>
            <a:endParaRPr sz="3000"/>
          </a:p>
          <a:p>
            <a:pPr indent="0" lvl="0" marL="0" rtl="0" algn="l">
              <a:spcBef>
                <a:spcPts val="0"/>
              </a:spcBef>
              <a:spcAft>
                <a:spcPts val="0"/>
              </a:spcAft>
              <a:buNone/>
            </a:pPr>
            <a:r>
              <a:rPr lang="en" sz="3000"/>
              <a:t>Information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25000" lnSpcReduction="10000"/>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lang="en" sz="5500"/>
              <a:t>§29.121 “gifted and talented students” means a child or youth who performs at or shows the potential for performing at a remarkably high level of accomplishment when compared to others of the same age, experience, or environment and who:</a:t>
            </a:r>
            <a:endParaRPr sz="5500"/>
          </a:p>
          <a:p>
            <a:pPr indent="0" lvl="0" marL="0" rtl="0" algn="l">
              <a:lnSpc>
                <a:spcPct val="150000"/>
              </a:lnSpc>
              <a:spcBef>
                <a:spcPts val="1600"/>
              </a:spcBef>
              <a:spcAft>
                <a:spcPts val="0"/>
              </a:spcAft>
              <a:buNone/>
            </a:pPr>
            <a:r>
              <a:rPr i="1" lang="en" sz="5500"/>
              <a:t>(1) exhibits high performance capability in an intellectual, creative, or artistic area;</a:t>
            </a:r>
            <a:endParaRPr i="1" sz="5500"/>
          </a:p>
          <a:p>
            <a:pPr indent="0" lvl="0" marL="0" rtl="0" algn="l">
              <a:lnSpc>
                <a:spcPct val="150000"/>
              </a:lnSpc>
              <a:spcBef>
                <a:spcPts val="0"/>
              </a:spcBef>
              <a:spcAft>
                <a:spcPts val="0"/>
              </a:spcAft>
              <a:buNone/>
            </a:pPr>
            <a:r>
              <a:rPr i="1" lang="en" sz="5500"/>
              <a:t>(2) possesses an unusual capacity for leadership; or</a:t>
            </a:r>
            <a:endParaRPr i="1" sz="5500"/>
          </a:p>
          <a:p>
            <a:pPr indent="0" lvl="0" marL="0" rtl="0" algn="l">
              <a:lnSpc>
                <a:spcPct val="150000"/>
              </a:lnSpc>
              <a:spcBef>
                <a:spcPts val="0"/>
              </a:spcBef>
              <a:spcAft>
                <a:spcPts val="0"/>
              </a:spcAft>
              <a:buNone/>
            </a:pPr>
            <a:r>
              <a:rPr i="1" lang="en" sz="5500"/>
              <a:t>(3) excels in a specific academic field</a:t>
            </a:r>
            <a:r>
              <a:rPr lang="en" sz="5500"/>
              <a:t>.</a:t>
            </a:r>
            <a:endParaRPr sz="5500"/>
          </a:p>
          <a:p>
            <a:pPr indent="0" lvl="0" marL="0" rtl="0" algn="l">
              <a:spcBef>
                <a:spcPts val="0"/>
              </a:spcBef>
              <a:spcAft>
                <a:spcPts val="0"/>
              </a:spcAft>
              <a:buNone/>
            </a:pPr>
            <a:r>
              <a:t/>
            </a:r>
            <a:endParaRPr/>
          </a:p>
          <a:p>
            <a:pPr indent="0" lvl="0" marL="0" rtl="0" algn="l">
              <a:spcBef>
                <a:spcPts val="1600"/>
              </a:spcBef>
              <a:spcAft>
                <a:spcPts val="1600"/>
              </a:spcAft>
              <a:buClr>
                <a:schemeClr val="dk2"/>
              </a:buClr>
              <a:buSzPct val="61111"/>
              <a:buNone/>
            </a:pPr>
            <a:r>
              <a:t/>
            </a:r>
            <a:endParaRPr/>
          </a:p>
        </p:txBody>
      </p:sp>
      <p:sp>
        <p:nvSpPr>
          <p:cNvPr id="100" name="Google Shape;100;p16"/>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Definition of</a:t>
            </a:r>
            <a:r>
              <a:rPr lang="en"/>
              <a:t> Gifted and Talented</a:t>
            </a:r>
            <a:endParaRPr/>
          </a:p>
        </p:txBody>
      </p:sp>
      <p:grpSp>
        <p:nvGrpSpPr>
          <p:cNvPr id="101" name="Google Shape;101;p16"/>
          <p:cNvGrpSpPr/>
          <p:nvPr/>
        </p:nvGrpSpPr>
        <p:grpSpPr>
          <a:xfrm>
            <a:off x="2076571" y="3661349"/>
            <a:ext cx="423035" cy="453493"/>
            <a:chOff x="1700550" y="1498632"/>
            <a:chExt cx="1053900" cy="1053900"/>
          </a:xfrm>
        </p:grpSpPr>
        <p:sp>
          <p:nvSpPr>
            <p:cNvPr id="102" name="Google Shape;102;p16"/>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16"/>
          <p:cNvGrpSpPr/>
          <p:nvPr/>
        </p:nvGrpSpPr>
        <p:grpSpPr>
          <a:xfrm>
            <a:off x="2599428" y="3661349"/>
            <a:ext cx="423035" cy="453493"/>
            <a:chOff x="4045050" y="1484544"/>
            <a:chExt cx="1053900" cy="1053900"/>
          </a:xfrm>
        </p:grpSpPr>
        <p:sp>
          <p:nvSpPr>
            <p:cNvPr id="105" name="Google Shape;105;p16"/>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16"/>
          <p:cNvGrpSpPr/>
          <p:nvPr/>
        </p:nvGrpSpPr>
        <p:grpSpPr>
          <a:xfrm>
            <a:off x="1553719" y="3661358"/>
            <a:ext cx="423035" cy="453493"/>
            <a:chOff x="6389550" y="1498632"/>
            <a:chExt cx="1053900" cy="1053900"/>
          </a:xfrm>
        </p:grpSpPr>
        <p:sp>
          <p:nvSpPr>
            <p:cNvPr id="108" name="Google Shape;108;p16"/>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p:nvPr/>
        </p:nvSpPr>
        <p:spPr>
          <a:xfrm>
            <a:off x="-855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800">
                <a:solidFill>
                  <a:srgbClr val="FF9900"/>
                </a:solidFill>
                <a:latin typeface="Roboto"/>
                <a:ea typeface="Roboto"/>
                <a:cs typeface="Roboto"/>
                <a:sym typeface="Roboto"/>
              </a:rPr>
              <a:t>BRIGHT</a:t>
            </a:r>
            <a:r>
              <a:rPr lang="en">
                <a:solidFill>
                  <a:schemeClr val="accent1"/>
                </a:solidFill>
              </a:rPr>
              <a:t> versus Gifted Students</a:t>
            </a:r>
            <a:endParaRPr>
              <a:solidFill>
                <a:schemeClr val="accent1"/>
              </a:solidFill>
            </a:endParaRPr>
          </a:p>
        </p:txBody>
      </p:sp>
      <p:grpSp>
        <p:nvGrpSpPr>
          <p:cNvPr id="116" name="Google Shape;116;p17"/>
          <p:cNvGrpSpPr/>
          <p:nvPr/>
        </p:nvGrpSpPr>
        <p:grpSpPr>
          <a:xfrm>
            <a:off x="431475" y="1366425"/>
            <a:ext cx="1644325" cy="1644300"/>
            <a:chOff x="431475" y="1351550"/>
            <a:chExt cx="1644325" cy="1644300"/>
          </a:xfrm>
        </p:grpSpPr>
        <p:sp>
          <p:nvSpPr>
            <p:cNvPr id="117" name="Google Shape;117;p17"/>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18" name="Google Shape;118;p17"/>
            <p:cNvPicPr preferRelativeResize="0"/>
            <p:nvPr/>
          </p:nvPicPr>
          <p:blipFill rotWithShape="1">
            <a:blip r:embed="rId3">
              <a:alphaModFix/>
            </a:blip>
            <a:srcRect b="0" l="-6205" r="-6216" t="-12422"/>
            <a:stretch/>
          </p:blipFill>
          <p:spPr>
            <a:xfrm>
              <a:off x="431475" y="1351550"/>
              <a:ext cx="1644300" cy="1644300"/>
            </a:xfrm>
            <a:prstGeom prst="ellipse">
              <a:avLst/>
            </a:prstGeom>
            <a:noFill/>
            <a:ln>
              <a:noFill/>
            </a:ln>
          </p:spPr>
        </p:pic>
      </p:grpSp>
      <p:sp>
        <p:nvSpPr>
          <p:cNvPr id="119" name="Google Shape;119;p17"/>
          <p:cNvSpPr txBox="1"/>
          <p:nvPr>
            <p:ph idx="4294967295" type="body"/>
          </p:nvPr>
        </p:nvSpPr>
        <p:spPr>
          <a:xfrm>
            <a:off x="16495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Wendy Writer</a:t>
            </a:r>
            <a:endParaRPr sz="2100">
              <a:solidFill>
                <a:schemeClr val="accent5"/>
              </a:solidFill>
            </a:endParaRPr>
          </a:p>
        </p:txBody>
      </p:sp>
      <p:cxnSp>
        <p:nvCxnSpPr>
          <p:cNvPr id="120" name="Google Shape;120;p17"/>
          <p:cNvCxnSpPr/>
          <p:nvPr/>
        </p:nvCxnSpPr>
        <p:spPr>
          <a:xfrm>
            <a:off x="11181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21" name="Google Shape;121;p17"/>
          <p:cNvSpPr txBox="1"/>
          <p:nvPr>
            <p:ph idx="4294967295" type="body"/>
          </p:nvPr>
        </p:nvSpPr>
        <p:spPr>
          <a:xfrm>
            <a:off x="164925" y="3641661"/>
            <a:ext cx="2177400" cy="1153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Is interested &amp; attentive</a:t>
            </a:r>
            <a:endParaRPr sz="1100"/>
          </a:p>
          <a:p>
            <a:pPr indent="0" lvl="0" marL="0" marR="0" rtl="0" algn="l">
              <a:lnSpc>
                <a:spcPct val="115000"/>
              </a:lnSpc>
              <a:spcBef>
                <a:spcPts val="0"/>
              </a:spcBef>
              <a:spcAft>
                <a:spcPts val="0"/>
              </a:spcAft>
              <a:buNone/>
            </a:pPr>
            <a:r>
              <a:rPr lang="en" sz="1100"/>
              <a:t>Generates advanced ideas</a:t>
            </a:r>
            <a:endParaRPr sz="1100"/>
          </a:p>
          <a:p>
            <a:pPr indent="0" lvl="0" marL="0" marR="0" rtl="0" algn="l">
              <a:lnSpc>
                <a:spcPct val="115000"/>
              </a:lnSpc>
              <a:spcBef>
                <a:spcPts val="0"/>
              </a:spcBef>
              <a:spcAft>
                <a:spcPts val="0"/>
              </a:spcAft>
              <a:buNone/>
            </a:pPr>
            <a:r>
              <a:rPr lang="en" sz="1100"/>
              <a:t>Works hard to achieve</a:t>
            </a:r>
            <a:endParaRPr sz="1100"/>
          </a:p>
          <a:p>
            <a:pPr indent="0" lvl="0" marL="0" marR="0" rtl="0" algn="l">
              <a:lnSpc>
                <a:spcPct val="115000"/>
              </a:lnSpc>
              <a:spcBef>
                <a:spcPts val="0"/>
              </a:spcBef>
              <a:spcAft>
                <a:spcPts val="0"/>
              </a:spcAft>
              <a:buNone/>
            </a:pPr>
            <a:r>
              <a:rPr lang="en" sz="1100"/>
              <a:t>Performs at the top of the group</a:t>
            </a:r>
            <a:endParaRPr sz="1100"/>
          </a:p>
          <a:p>
            <a:pPr indent="0" lvl="0" marL="0" marR="0" rtl="0" algn="l">
              <a:lnSpc>
                <a:spcPct val="115000"/>
              </a:lnSpc>
              <a:spcBef>
                <a:spcPts val="0"/>
              </a:spcBef>
              <a:spcAft>
                <a:spcPts val="0"/>
              </a:spcAft>
              <a:buNone/>
            </a:pPr>
            <a:r>
              <a:rPr lang="en" sz="1100"/>
              <a:t>Learns with ease</a:t>
            </a:r>
            <a:endParaRPr sz="1100"/>
          </a:p>
          <a:p>
            <a:pPr indent="0" lvl="0" marL="0" marR="0" rtl="0" algn="l">
              <a:lnSpc>
                <a:spcPct val="115000"/>
              </a:lnSpc>
              <a:spcBef>
                <a:spcPts val="0"/>
              </a:spcBef>
              <a:spcAft>
                <a:spcPts val="0"/>
              </a:spcAft>
              <a:buNone/>
            </a:pPr>
            <a:r>
              <a:t/>
            </a:r>
            <a:endParaRPr sz="1100"/>
          </a:p>
        </p:txBody>
      </p:sp>
      <p:grpSp>
        <p:nvGrpSpPr>
          <p:cNvPr id="122" name="Google Shape;122;p17"/>
          <p:cNvGrpSpPr/>
          <p:nvPr/>
        </p:nvGrpSpPr>
        <p:grpSpPr>
          <a:xfrm>
            <a:off x="2649463" y="1351550"/>
            <a:ext cx="1644300" cy="1659175"/>
            <a:chOff x="2649450" y="1351550"/>
            <a:chExt cx="1644300" cy="1659175"/>
          </a:xfrm>
        </p:grpSpPr>
        <p:sp>
          <p:nvSpPr>
            <p:cNvPr id="123" name="Google Shape;123;p17"/>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24" name="Google Shape;124;p17"/>
            <p:cNvPicPr preferRelativeResize="0"/>
            <p:nvPr/>
          </p:nvPicPr>
          <p:blipFill rotWithShape="1">
            <a:blip r:embed="rId4">
              <a:alphaModFix/>
            </a:blip>
            <a:srcRect b="0" l="-8182" r="-4214" t="-12397"/>
            <a:stretch/>
          </p:blipFill>
          <p:spPr>
            <a:xfrm>
              <a:off x="2649450" y="1366425"/>
              <a:ext cx="1644300" cy="1644300"/>
            </a:xfrm>
            <a:prstGeom prst="ellipse">
              <a:avLst/>
            </a:prstGeom>
            <a:noFill/>
            <a:ln>
              <a:noFill/>
            </a:ln>
          </p:spPr>
        </p:pic>
      </p:grpSp>
      <p:sp>
        <p:nvSpPr>
          <p:cNvPr id="125" name="Google Shape;125;p17"/>
          <p:cNvSpPr txBox="1"/>
          <p:nvPr>
            <p:ph idx="4294967295" type="body"/>
          </p:nvPr>
        </p:nvSpPr>
        <p:spPr>
          <a:xfrm>
            <a:off x="2374559"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Ronny Reader</a:t>
            </a:r>
            <a:endParaRPr sz="2100">
              <a:solidFill>
                <a:schemeClr val="accent5"/>
              </a:solidFill>
            </a:endParaRPr>
          </a:p>
        </p:txBody>
      </p:sp>
      <p:cxnSp>
        <p:nvCxnSpPr>
          <p:cNvPr id="126" name="Google Shape;126;p17"/>
          <p:cNvCxnSpPr/>
          <p:nvPr/>
        </p:nvCxnSpPr>
        <p:spPr>
          <a:xfrm>
            <a:off x="332780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27" name="Google Shape;127;p17"/>
          <p:cNvSpPr txBox="1"/>
          <p:nvPr>
            <p:ph idx="4294967295" type="body"/>
          </p:nvPr>
        </p:nvSpPr>
        <p:spPr>
          <a:xfrm>
            <a:off x="2374545" y="3641661"/>
            <a:ext cx="2177400" cy="1153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6-8 Repetitions to mastery</a:t>
            </a:r>
            <a:endParaRPr sz="1100"/>
          </a:p>
          <a:p>
            <a:pPr indent="0" lvl="0" marL="0" marR="0" rtl="0" algn="l">
              <a:lnSpc>
                <a:spcPct val="115000"/>
              </a:lnSpc>
              <a:spcBef>
                <a:spcPts val="0"/>
              </a:spcBef>
              <a:spcAft>
                <a:spcPts val="0"/>
              </a:spcAft>
              <a:buNone/>
            </a:pPr>
            <a:r>
              <a:rPr lang="en" sz="1100"/>
              <a:t>Comprehends at a high level</a:t>
            </a:r>
            <a:endParaRPr sz="1100"/>
          </a:p>
          <a:p>
            <a:pPr indent="0" lvl="0" marL="0" marR="0" rtl="0" algn="l">
              <a:lnSpc>
                <a:spcPct val="115000"/>
              </a:lnSpc>
              <a:spcBef>
                <a:spcPts val="0"/>
              </a:spcBef>
              <a:spcAft>
                <a:spcPts val="0"/>
              </a:spcAft>
              <a:buNone/>
            </a:pPr>
            <a:r>
              <a:rPr lang="en" sz="1100"/>
              <a:t>Enjoys same age peers</a:t>
            </a:r>
            <a:endParaRPr sz="1100"/>
          </a:p>
          <a:p>
            <a:pPr indent="0" lvl="0" marL="0" marR="0" rtl="0" algn="l">
              <a:lnSpc>
                <a:spcPct val="115000"/>
              </a:lnSpc>
              <a:spcBef>
                <a:spcPts val="0"/>
              </a:spcBef>
              <a:spcAft>
                <a:spcPts val="0"/>
              </a:spcAft>
              <a:buNone/>
            </a:pPr>
            <a:r>
              <a:rPr lang="en" sz="1100"/>
              <a:t>Understands complex humor</a:t>
            </a:r>
            <a:endParaRPr sz="1100"/>
          </a:p>
          <a:p>
            <a:pPr indent="0" lvl="0" marL="0" marR="0" rtl="0" algn="l">
              <a:lnSpc>
                <a:spcPct val="115000"/>
              </a:lnSpc>
              <a:spcBef>
                <a:spcPts val="0"/>
              </a:spcBef>
              <a:spcAft>
                <a:spcPts val="0"/>
              </a:spcAft>
              <a:buNone/>
            </a:pPr>
            <a:r>
              <a:rPr lang="en" sz="1100"/>
              <a:t>Completes work on time</a:t>
            </a:r>
            <a:endParaRPr sz="1100"/>
          </a:p>
        </p:txBody>
      </p:sp>
      <p:grpSp>
        <p:nvGrpSpPr>
          <p:cNvPr id="128" name="Google Shape;128;p17"/>
          <p:cNvGrpSpPr/>
          <p:nvPr/>
        </p:nvGrpSpPr>
        <p:grpSpPr>
          <a:xfrm>
            <a:off x="4867425" y="1366425"/>
            <a:ext cx="1644312" cy="1644300"/>
            <a:chOff x="4867413" y="1351550"/>
            <a:chExt cx="1644312" cy="1644300"/>
          </a:xfrm>
        </p:grpSpPr>
        <p:sp>
          <p:nvSpPr>
            <p:cNvPr id="129" name="Google Shape;129;p17"/>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130" name="Google Shape;130;p17"/>
            <p:cNvPicPr preferRelativeResize="0"/>
            <p:nvPr/>
          </p:nvPicPr>
          <p:blipFill rotWithShape="1">
            <a:blip r:embed="rId5">
              <a:alphaModFix/>
            </a:blip>
            <a:srcRect b="0" l="-4969" r="-4969" t="-9938"/>
            <a:stretch/>
          </p:blipFill>
          <p:spPr>
            <a:xfrm>
              <a:off x="4867425" y="1351550"/>
              <a:ext cx="1644300" cy="1644300"/>
            </a:xfrm>
            <a:prstGeom prst="ellipse">
              <a:avLst/>
            </a:prstGeom>
            <a:noFill/>
            <a:ln>
              <a:noFill/>
            </a:ln>
          </p:spPr>
        </p:pic>
      </p:grpSp>
      <p:sp>
        <p:nvSpPr>
          <p:cNvPr id="131" name="Google Shape;131;p17"/>
          <p:cNvSpPr txBox="1"/>
          <p:nvPr>
            <p:ph idx="4294967295" type="body"/>
          </p:nvPr>
        </p:nvSpPr>
        <p:spPr>
          <a:xfrm>
            <a:off x="458418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Abby Author</a:t>
            </a:r>
            <a:endParaRPr sz="2100">
              <a:solidFill>
                <a:schemeClr val="accent5"/>
              </a:solidFill>
            </a:endParaRPr>
          </a:p>
        </p:txBody>
      </p:sp>
      <p:cxnSp>
        <p:nvCxnSpPr>
          <p:cNvPr id="132" name="Google Shape;132;p17"/>
          <p:cNvCxnSpPr/>
          <p:nvPr/>
        </p:nvCxnSpPr>
        <p:spPr>
          <a:xfrm>
            <a:off x="55540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33" name="Google Shape;133;p17"/>
          <p:cNvSpPr txBox="1"/>
          <p:nvPr>
            <p:ph idx="4294967295" type="body"/>
          </p:nvPr>
        </p:nvSpPr>
        <p:spPr>
          <a:xfrm>
            <a:off x="4584169" y="3641661"/>
            <a:ext cx="2177400" cy="1153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100"/>
              <a:t>Is receptive</a:t>
            </a:r>
            <a:endParaRPr sz="1100"/>
          </a:p>
          <a:p>
            <a:pPr indent="0" lvl="0" marL="0" marR="0" rtl="0" algn="l">
              <a:lnSpc>
                <a:spcPct val="115000"/>
              </a:lnSpc>
              <a:spcBef>
                <a:spcPts val="0"/>
              </a:spcBef>
              <a:spcAft>
                <a:spcPts val="0"/>
              </a:spcAft>
              <a:buNone/>
            </a:pPr>
            <a:r>
              <a:rPr lang="en" sz="1100"/>
              <a:t>Is accurate and </a:t>
            </a:r>
            <a:r>
              <a:rPr lang="en" sz="1100"/>
              <a:t>complete</a:t>
            </a:r>
            <a:endParaRPr sz="1100"/>
          </a:p>
          <a:p>
            <a:pPr indent="0" lvl="0" marL="0" marR="0" rtl="0" algn="l">
              <a:lnSpc>
                <a:spcPct val="115000"/>
              </a:lnSpc>
              <a:spcBef>
                <a:spcPts val="0"/>
              </a:spcBef>
              <a:spcAft>
                <a:spcPts val="0"/>
              </a:spcAft>
              <a:buNone/>
            </a:pPr>
            <a:r>
              <a:rPr lang="en" sz="1100"/>
              <a:t>Enjoys school</a:t>
            </a:r>
            <a:endParaRPr sz="1100"/>
          </a:p>
          <a:p>
            <a:pPr indent="0" lvl="0" marL="0" marR="0" rtl="0" algn="l">
              <a:lnSpc>
                <a:spcPct val="115000"/>
              </a:lnSpc>
              <a:spcBef>
                <a:spcPts val="0"/>
              </a:spcBef>
              <a:spcAft>
                <a:spcPts val="0"/>
              </a:spcAft>
              <a:buNone/>
            </a:pPr>
            <a:r>
              <a:rPr lang="en" sz="1100"/>
              <a:t>Absorbs information</a:t>
            </a:r>
            <a:endParaRPr sz="1100"/>
          </a:p>
          <a:p>
            <a:pPr indent="0" lvl="0" marL="0" marR="0" rtl="0" algn="l">
              <a:lnSpc>
                <a:spcPct val="115000"/>
              </a:lnSpc>
              <a:spcBef>
                <a:spcPts val="0"/>
              </a:spcBef>
              <a:spcAft>
                <a:spcPts val="0"/>
              </a:spcAft>
              <a:buNone/>
            </a:pPr>
            <a:r>
              <a:rPr lang="en" sz="1100"/>
              <a:t>Remembers the answers</a:t>
            </a:r>
            <a:endParaRPr sz="1100"/>
          </a:p>
        </p:txBody>
      </p:sp>
      <p:grpSp>
        <p:nvGrpSpPr>
          <p:cNvPr id="134" name="Google Shape;134;p17"/>
          <p:cNvGrpSpPr/>
          <p:nvPr/>
        </p:nvGrpSpPr>
        <p:grpSpPr>
          <a:xfrm>
            <a:off x="7085400" y="1366425"/>
            <a:ext cx="1644300" cy="1644300"/>
            <a:chOff x="7085400" y="1351550"/>
            <a:chExt cx="1644300" cy="1644300"/>
          </a:xfrm>
        </p:grpSpPr>
        <p:sp>
          <p:nvSpPr>
            <p:cNvPr id="135" name="Google Shape;135;p17"/>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36" name="Google Shape;136;p17"/>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sp>
        <p:nvSpPr>
          <p:cNvPr id="137" name="Google Shape;137;p17"/>
          <p:cNvSpPr txBox="1"/>
          <p:nvPr>
            <p:ph idx="4294967295" type="body"/>
          </p:nvPr>
        </p:nvSpPr>
        <p:spPr>
          <a:xfrm>
            <a:off x="6793801"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Berry Books</a:t>
            </a:r>
            <a:endParaRPr sz="2100">
              <a:solidFill>
                <a:schemeClr val="accent5"/>
              </a:solidFill>
            </a:endParaRPr>
          </a:p>
        </p:txBody>
      </p:sp>
      <p:cxnSp>
        <p:nvCxnSpPr>
          <p:cNvPr id="138" name="Google Shape;138;p17"/>
          <p:cNvCxnSpPr/>
          <p:nvPr/>
        </p:nvCxnSpPr>
        <p:spPr>
          <a:xfrm>
            <a:off x="774705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39" name="Google Shape;139;p17"/>
          <p:cNvSpPr txBox="1"/>
          <p:nvPr>
            <p:ph idx="4294967295" type="body"/>
          </p:nvPr>
        </p:nvSpPr>
        <p:spPr>
          <a:xfrm>
            <a:off x="679379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Memorizes well</a:t>
            </a:r>
            <a:endParaRPr sz="1100"/>
          </a:p>
          <a:p>
            <a:pPr indent="0" lvl="0" marL="0" rtl="0" algn="l">
              <a:spcBef>
                <a:spcPts val="0"/>
              </a:spcBef>
              <a:spcAft>
                <a:spcPts val="0"/>
              </a:spcAft>
              <a:buNone/>
            </a:pPr>
            <a:r>
              <a:rPr lang="en" sz="1100"/>
              <a:t>Is highly alert and observant</a:t>
            </a:r>
            <a:endParaRPr sz="1100"/>
          </a:p>
          <a:p>
            <a:pPr indent="0" lvl="0" marL="0" rtl="0" algn="l">
              <a:spcBef>
                <a:spcPts val="0"/>
              </a:spcBef>
              <a:spcAft>
                <a:spcPts val="0"/>
              </a:spcAft>
              <a:buNone/>
            </a:pPr>
            <a:r>
              <a:rPr lang="en" sz="1100"/>
              <a:t>Is pleased with own learning</a:t>
            </a:r>
            <a:endParaRPr sz="1100"/>
          </a:p>
          <a:p>
            <a:pPr indent="0" lvl="0" marL="0" rtl="0" algn="l">
              <a:spcBef>
                <a:spcPts val="0"/>
              </a:spcBef>
              <a:spcAft>
                <a:spcPts val="0"/>
              </a:spcAft>
              <a:buNone/>
            </a:pPr>
            <a:r>
              <a:rPr lang="en" sz="1100"/>
              <a:t>Gets As</a:t>
            </a:r>
            <a:endParaRPr sz="1100"/>
          </a:p>
          <a:p>
            <a:pPr indent="0" lvl="0" marL="0" rtl="0" algn="l">
              <a:spcBef>
                <a:spcPts val="0"/>
              </a:spcBef>
              <a:spcAft>
                <a:spcPts val="0"/>
              </a:spcAft>
              <a:buNone/>
            </a:pPr>
            <a:r>
              <a:rPr lang="en" sz="1100"/>
              <a:t>Answers questions in detail</a:t>
            </a:r>
            <a:endParaRPr sz="1100"/>
          </a:p>
          <a:p>
            <a:pPr indent="0" lvl="0" marL="0" rtl="0" algn="l">
              <a:spcBef>
                <a:spcPts val="0"/>
              </a:spcBef>
              <a:spcAft>
                <a:spcPts val="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Bright versus </a:t>
            </a:r>
            <a:r>
              <a:rPr b="1" lang="en" sz="3100">
                <a:solidFill>
                  <a:srgbClr val="00FF00"/>
                </a:solidFill>
                <a:latin typeface="Roboto"/>
                <a:ea typeface="Roboto"/>
                <a:cs typeface="Roboto"/>
                <a:sym typeface="Roboto"/>
              </a:rPr>
              <a:t>GIFTED</a:t>
            </a:r>
            <a:r>
              <a:rPr lang="en">
                <a:solidFill>
                  <a:schemeClr val="accent1"/>
                </a:solidFill>
              </a:rPr>
              <a:t> Students</a:t>
            </a:r>
            <a:endParaRPr>
              <a:solidFill>
                <a:schemeClr val="accent1"/>
              </a:solidFill>
            </a:endParaRPr>
          </a:p>
        </p:txBody>
      </p:sp>
      <p:grpSp>
        <p:nvGrpSpPr>
          <p:cNvPr id="146" name="Google Shape;146;p18"/>
          <p:cNvGrpSpPr/>
          <p:nvPr/>
        </p:nvGrpSpPr>
        <p:grpSpPr>
          <a:xfrm>
            <a:off x="431475" y="1366425"/>
            <a:ext cx="1644325" cy="1644300"/>
            <a:chOff x="431475" y="1351550"/>
            <a:chExt cx="1644325" cy="1644300"/>
          </a:xfrm>
        </p:grpSpPr>
        <p:sp>
          <p:nvSpPr>
            <p:cNvPr id="147" name="Google Shape;147;p18"/>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48" name="Google Shape;148;p18"/>
            <p:cNvPicPr preferRelativeResize="0"/>
            <p:nvPr/>
          </p:nvPicPr>
          <p:blipFill rotWithShape="1">
            <a:blip r:embed="rId3">
              <a:alphaModFix/>
            </a:blip>
            <a:srcRect b="0" l="-6205" r="-6216" t="-12422"/>
            <a:stretch/>
          </p:blipFill>
          <p:spPr>
            <a:xfrm>
              <a:off x="431475" y="1351550"/>
              <a:ext cx="1644300" cy="1644300"/>
            </a:xfrm>
            <a:prstGeom prst="ellipse">
              <a:avLst/>
            </a:prstGeom>
            <a:noFill/>
            <a:ln>
              <a:noFill/>
            </a:ln>
          </p:spPr>
        </p:pic>
      </p:grpSp>
      <p:sp>
        <p:nvSpPr>
          <p:cNvPr id="149" name="Google Shape;149;p18"/>
          <p:cNvSpPr txBox="1"/>
          <p:nvPr>
            <p:ph idx="4294967295" type="body"/>
          </p:nvPr>
        </p:nvSpPr>
        <p:spPr>
          <a:xfrm>
            <a:off x="16495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accent5"/>
                </a:solidFill>
              </a:rPr>
              <a:t>Annie Abstract</a:t>
            </a:r>
            <a:endParaRPr sz="2000">
              <a:solidFill>
                <a:schemeClr val="accent5"/>
              </a:solidFill>
            </a:endParaRPr>
          </a:p>
        </p:txBody>
      </p:sp>
      <p:cxnSp>
        <p:nvCxnSpPr>
          <p:cNvPr id="150" name="Google Shape;150;p18"/>
          <p:cNvCxnSpPr/>
          <p:nvPr/>
        </p:nvCxnSpPr>
        <p:spPr>
          <a:xfrm>
            <a:off x="11181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51" name="Google Shape;151;p18"/>
          <p:cNvSpPr txBox="1"/>
          <p:nvPr>
            <p:ph idx="4294967295" type="body"/>
          </p:nvPr>
        </p:nvSpPr>
        <p:spPr>
          <a:xfrm>
            <a:off x="16492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Is selectively mentally engaged</a:t>
            </a:r>
            <a:endParaRPr sz="1100"/>
          </a:p>
          <a:p>
            <a:pPr indent="0" lvl="0" marL="0" rtl="0" algn="l">
              <a:spcBef>
                <a:spcPts val="0"/>
              </a:spcBef>
              <a:spcAft>
                <a:spcPts val="0"/>
              </a:spcAft>
              <a:buNone/>
            </a:pPr>
            <a:r>
              <a:rPr lang="en" sz="1100"/>
              <a:t>Generates complex/abstract ideas</a:t>
            </a:r>
            <a:endParaRPr sz="1100"/>
          </a:p>
          <a:p>
            <a:pPr indent="0" lvl="0" marL="0" rtl="0" algn="l">
              <a:spcBef>
                <a:spcPts val="0"/>
              </a:spcBef>
              <a:spcAft>
                <a:spcPts val="0"/>
              </a:spcAft>
              <a:buNone/>
            </a:pPr>
            <a:r>
              <a:rPr lang="en" sz="1100"/>
              <a:t>Knows without effort</a:t>
            </a:r>
            <a:endParaRPr sz="1100"/>
          </a:p>
          <a:p>
            <a:pPr indent="0" lvl="0" marL="0" rtl="0" algn="l">
              <a:spcBef>
                <a:spcPts val="0"/>
              </a:spcBef>
              <a:spcAft>
                <a:spcPts val="0"/>
              </a:spcAft>
              <a:buNone/>
            </a:pPr>
            <a:r>
              <a:rPr lang="en" sz="1100"/>
              <a:t>Is beyond the group</a:t>
            </a:r>
            <a:endParaRPr sz="1100"/>
          </a:p>
          <a:p>
            <a:pPr indent="0" lvl="0" marL="0" rtl="0" algn="l">
              <a:spcBef>
                <a:spcPts val="0"/>
              </a:spcBef>
              <a:spcAft>
                <a:spcPts val="0"/>
              </a:spcAft>
              <a:buNone/>
            </a:pPr>
            <a:r>
              <a:rPr lang="en" sz="1100"/>
              <a:t>Questions…”What if”</a:t>
            </a:r>
            <a:endParaRPr sz="1100"/>
          </a:p>
        </p:txBody>
      </p:sp>
      <p:grpSp>
        <p:nvGrpSpPr>
          <p:cNvPr id="152" name="Google Shape;152;p18"/>
          <p:cNvGrpSpPr/>
          <p:nvPr/>
        </p:nvGrpSpPr>
        <p:grpSpPr>
          <a:xfrm>
            <a:off x="2649463" y="1351550"/>
            <a:ext cx="1644300" cy="1659175"/>
            <a:chOff x="2649450" y="1351550"/>
            <a:chExt cx="1644300" cy="1659175"/>
          </a:xfrm>
        </p:grpSpPr>
        <p:sp>
          <p:nvSpPr>
            <p:cNvPr id="153" name="Google Shape;153;p18"/>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54" name="Google Shape;154;p18"/>
            <p:cNvPicPr preferRelativeResize="0"/>
            <p:nvPr/>
          </p:nvPicPr>
          <p:blipFill rotWithShape="1">
            <a:blip r:embed="rId4">
              <a:alphaModFix/>
            </a:blip>
            <a:srcRect b="0" l="-8182" r="-4214" t="-12397"/>
            <a:stretch/>
          </p:blipFill>
          <p:spPr>
            <a:xfrm>
              <a:off x="2649450" y="1366425"/>
              <a:ext cx="1644300" cy="1644300"/>
            </a:xfrm>
            <a:prstGeom prst="ellipse">
              <a:avLst/>
            </a:prstGeom>
            <a:noFill/>
            <a:ln>
              <a:noFill/>
            </a:ln>
          </p:spPr>
        </p:pic>
      </p:grpSp>
      <p:sp>
        <p:nvSpPr>
          <p:cNvPr id="155" name="Google Shape;155;p18"/>
          <p:cNvSpPr txBox="1"/>
          <p:nvPr>
            <p:ph idx="4294967295" type="body"/>
          </p:nvPr>
        </p:nvSpPr>
        <p:spPr>
          <a:xfrm>
            <a:off x="2374559"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Tommy Thinker</a:t>
            </a:r>
            <a:endParaRPr sz="2100">
              <a:solidFill>
                <a:schemeClr val="accent5"/>
              </a:solidFill>
            </a:endParaRPr>
          </a:p>
        </p:txBody>
      </p:sp>
      <p:cxnSp>
        <p:nvCxnSpPr>
          <p:cNvPr id="156" name="Google Shape;156;p18"/>
          <p:cNvCxnSpPr/>
          <p:nvPr/>
        </p:nvCxnSpPr>
        <p:spPr>
          <a:xfrm>
            <a:off x="332780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57" name="Google Shape;157;p18"/>
          <p:cNvSpPr txBox="1"/>
          <p:nvPr>
            <p:ph idx="4294967295" type="body"/>
          </p:nvPr>
        </p:nvSpPr>
        <p:spPr>
          <a:xfrm>
            <a:off x="237454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1-3 </a:t>
            </a:r>
            <a:r>
              <a:rPr lang="en" sz="1100"/>
              <a:t>Repetitions to mastery</a:t>
            </a:r>
            <a:endParaRPr sz="1100"/>
          </a:p>
          <a:p>
            <a:pPr indent="0" lvl="0" marL="0" rtl="0" algn="l">
              <a:spcBef>
                <a:spcPts val="0"/>
              </a:spcBef>
              <a:spcAft>
                <a:spcPts val="0"/>
              </a:spcAft>
              <a:buNone/>
            </a:pPr>
            <a:r>
              <a:rPr lang="en" sz="1100"/>
              <a:t>Questions the need for mastery</a:t>
            </a:r>
            <a:endParaRPr sz="1100"/>
          </a:p>
          <a:p>
            <a:pPr indent="0" lvl="0" marL="0" rtl="0" algn="l">
              <a:spcBef>
                <a:spcPts val="0"/>
              </a:spcBef>
              <a:spcAft>
                <a:spcPts val="0"/>
              </a:spcAft>
              <a:buNone/>
            </a:pPr>
            <a:r>
              <a:rPr lang="en" sz="1100"/>
              <a:t>Poses unforeseen questions</a:t>
            </a:r>
            <a:endParaRPr sz="1100"/>
          </a:p>
          <a:p>
            <a:pPr indent="0" lvl="0" marL="0" rtl="0" algn="l">
              <a:spcBef>
                <a:spcPts val="0"/>
              </a:spcBef>
              <a:spcAft>
                <a:spcPts val="0"/>
              </a:spcAft>
              <a:buNone/>
            </a:pPr>
            <a:r>
              <a:rPr lang="en" sz="1100"/>
              <a:t>Initiates project extension ideas</a:t>
            </a:r>
            <a:endParaRPr sz="1100"/>
          </a:p>
          <a:p>
            <a:pPr indent="0" lvl="0" marL="0" rtl="0" algn="l">
              <a:spcBef>
                <a:spcPts val="0"/>
              </a:spcBef>
              <a:spcAft>
                <a:spcPts val="0"/>
              </a:spcAft>
              <a:buNone/>
            </a:pPr>
            <a:r>
              <a:rPr lang="en" sz="1100"/>
              <a:t>Prefers intellectual company or to be alone</a:t>
            </a:r>
            <a:endParaRPr sz="1100"/>
          </a:p>
        </p:txBody>
      </p:sp>
      <p:grpSp>
        <p:nvGrpSpPr>
          <p:cNvPr id="158" name="Google Shape;158;p18"/>
          <p:cNvGrpSpPr/>
          <p:nvPr/>
        </p:nvGrpSpPr>
        <p:grpSpPr>
          <a:xfrm>
            <a:off x="4867425" y="1366425"/>
            <a:ext cx="1644313" cy="1644300"/>
            <a:chOff x="4867413" y="1351550"/>
            <a:chExt cx="1644313" cy="1644300"/>
          </a:xfrm>
        </p:grpSpPr>
        <p:sp>
          <p:nvSpPr>
            <p:cNvPr id="159" name="Google Shape;159;p18"/>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160" name="Google Shape;160;p18"/>
            <p:cNvPicPr preferRelativeResize="0"/>
            <p:nvPr/>
          </p:nvPicPr>
          <p:blipFill rotWithShape="1">
            <a:blip r:embed="rId5">
              <a:alphaModFix/>
            </a:blip>
            <a:srcRect b="0" l="-4969" r="-4969" t="-9938"/>
            <a:stretch/>
          </p:blipFill>
          <p:spPr>
            <a:xfrm>
              <a:off x="4867425" y="1351550"/>
              <a:ext cx="1644300" cy="1644300"/>
            </a:xfrm>
            <a:prstGeom prst="ellipse">
              <a:avLst/>
            </a:prstGeom>
            <a:noFill/>
            <a:ln>
              <a:noFill/>
            </a:ln>
          </p:spPr>
        </p:pic>
      </p:grpSp>
      <p:sp>
        <p:nvSpPr>
          <p:cNvPr id="161" name="Google Shape;161;p18"/>
          <p:cNvSpPr txBox="1"/>
          <p:nvPr>
            <p:ph idx="4294967295" type="body"/>
          </p:nvPr>
        </p:nvSpPr>
        <p:spPr>
          <a:xfrm>
            <a:off x="4584180"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000">
                <a:solidFill>
                  <a:schemeClr val="accent5"/>
                </a:solidFill>
              </a:rPr>
              <a:t>Sandi Self-Taught</a:t>
            </a:r>
            <a:endParaRPr sz="2000">
              <a:solidFill>
                <a:schemeClr val="accent5"/>
              </a:solidFill>
            </a:endParaRPr>
          </a:p>
        </p:txBody>
      </p:sp>
      <p:cxnSp>
        <p:nvCxnSpPr>
          <p:cNvPr id="162" name="Google Shape;162;p18"/>
          <p:cNvCxnSpPr/>
          <p:nvPr/>
        </p:nvCxnSpPr>
        <p:spPr>
          <a:xfrm>
            <a:off x="55540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63" name="Google Shape;163;p18"/>
          <p:cNvSpPr txBox="1"/>
          <p:nvPr>
            <p:ph idx="4294967295" type="body"/>
          </p:nvPr>
        </p:nvSpPr>
        <p:spPr>
          <a:xfrm>
            <a:off x="4584169"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Is intense/unconventional</a:t>
            </a:r>
            <a:endParaRPr sz="1100"/>
          </a:p>
          <a:p>
            <a:pPr indent="0" lvl="0" marL="0" rtl="0" algn="l">
              <a:spcBef>
                <a:spcPts val="0"/>
              </a:spcBef>
              <a:spcAft>
                <a:spcPts val="0"/>
              </a:spcAft>
              <a:buNone/>
            </a:pPr>
            <a:r>
              <a:rPr lang="en" sz="1100"/>
              <a:t>Is original and developing</a:t>
            </a:r>
            <a:endParaRPr sz="1100"/>
          </a:p>
          <a:p>
            <a:pPr indent="0" lvl="0" marL="0" rtl="0" algn="l">
              <a:spcBef>
                <a:spcPts val="0"/>
              </a:spcBef>
              <a:spcAft>
                <a:spcPts val="0"/>
              </a:spcAft>
              <a:buNone/>
            </a:pPr>
            <a:r>
              <a:rPr lang="en" sz="1100"/>
              <a:t>Enjoys self-directed learning</a:t>
            </a:r>
            <a:endParaRPr sz="1100"/>
          </a:p>
          <a:p>
            <a:pPr indent="0" lvl="0" marL="0" rtl="0" algn="l">
              <a:spcBef>
                <a:spcPts val="0"/>
              </a:spcBef>
              <a:spcAft>
                <a:spcPts val="0"/>
              </a:spcAft>
              <a:buNone/>
            </a:pPr>
            <a:r>
              <a:rPr lang="en" sz="1100"/>
              <a:t>Improvises information</a:t>
            </a:r>
            <a:endParaRPr sz="1100"/>
          </a:p>
          <a:p>
            <a:pPr indent="0" lvl="0" marL="0" rtl="0" algn="l">
              <a:spcBef>
                <a:spcPts val="0"/>
              </a:spcBef>
              <a:spcAft>
                <a:spcPts val="0"/>
              </a:spcAft>
              <a:buNone/>
            </a:pPr>
            <a:r>
              <a:rPr lang="en" sz="1100"/>
              <a:t>Creates complex/abstract humor</a:t>
            </a:r>
            <a:endParaRPr sz="1100"/>
          </a:p>
          <a:p>
            <a:pPr indent="0" lvl="0" marL="0" rtl="0" algn="l">
              <a:spcBef>
                <a:spcPts val="0"/>
              </a:spcBef>
              <a:spcAft>
                <a:spcPts val="0"/>
              </a:spcAft>
              <a:buNone/>
            </a:pPr>
            <a:r>
              <a:t/>
            </a:r>
            <a:endParaRPr sz="1100"/>
          </a:p>
        </p:txBody>
      </p:sp>
      <p:grpSp>
        <p:nvGrpSpPr>
          <p:cNvPr id="164" name="Google Shape;164;p18"/>
          <p:cNvGrpSpPr/>
          <p:nvPr/>
        </p:nvGrpSpPr>
        <p:grpSpPr>
          <a:xfrm>
            <a:off x="7085400" y="1366425"/>
            <a:ext cx="1644300" cy="1644300"/>
            <a:chOff x="7085400" y="1351550"/>
            <a:chExt cx="1644300" cy="1644300"/>
          </a:xfrm>
        </p:grpSpPr>
        <p:sp>
          <p:nvSpPr>
            <p:cNvPr id="165" name="Google Shape;165;p18"/>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66" name="Google Shape;166;p18"/>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sp>
        <p:nvSpPr>
          <p:cNvPr id="167" name="Google Shape;167;p18"/>
          <p:cNvSpPr txBox="1"/>
          <p:nvPr>
            <p:ph idx="4294967295" type="body"/>
          </p:nvPr>
        </p:nvSpPr>
        <p:spPr>
          <a:xfrm>
            <a:off x="6793801" y="3108900"/>
            <a:ext cx="2177400" cy="436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solidFill>
                  <a:schemeClr val="accent5"/>
                </a:solidFill>
              </a:rPr>
              <a:t>Paul Possible</a:t>
            </a:r>
            <a:endParaRPr sz="2100">
              <a:solidFill>
                <a:schemeClr val="accent5"/>
              </a:solidFill>
            </a:endParaRPr>
          </a:p>
        </p:txBody>
      </p:sp>
      <p:cxnSp>
        <p:nvCxnSpPr>
          <p:cNvPr id="168" name="Google Shape;168;p18"/>
          <p:cNvCxnSpPr/>
          <p:nvPr/>
        </p:nvCxnSpPr>
        <p:spPr>
          <a:xfrm>
            <a:off x="774705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69" name="Google Shape;169;p18"/>
          <p:cNvSpPr txBox="1"/>
          <p:nvPr>
            <p:ph idx="4294967295" type="body"/>
          </p:nvPr>
        </p:nvSpPr>
        <p:spPr>
          <a:xfrm>
            <a:off x="6793795" y="3641661"/>
            <a:ext cx="2177400" cy="115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Infers/creates/brainstorms </a:t>
            </a:r>
            <a:r>
              <a:rPr lang="en" sz="1100"/>
              <a:t>well</a:t>
            </a:r>
            <a:endParaRPr sz="1100"/>
          </a:p>
          <a:p>
            <a:pPr indent="0" lvl="0" marL="0" rtl="0" algn="l">
              <a:spcBef>
                <a:spcPts val="0"/>
              </a:spcBef>
              <a:spcAft>
                <a:spcPts val="0"/>
              </a:spcAft>
              <a:buNone/>
            </a:pPr>
            <a:r>
              <a:rPr lang="en" sz="1100"/>
              <a:t>Anticipates, is intuitive</a:t>
            </a:r>
            <a:endParaRPr sz="1100"/>
          </a:p>
          <a:p>
            <a:pPr indent="0" lvl="0" marL="0" rtl="0" algn="l">
              <a:spcBef>
                <a:spcPts val="0"/>
              </a:spcBef>
              <a:spcAft>
                <a:spcPts val="0"/>
              </a:spcAft>
              <a:buNone/>
            </a:pPr>
            <a:r>
              <a:rPr lang="en" sz="1100"/>
              <a:t>Is self-critical, never finished</a:t>
            </a:r>
            <a:endParaRPr sz="1100"/>
          </a:p>
          <a:p>
            <a:pPr indent="0" lvl="0" marL="0" rtl="0" algn="l">
              <a:spcBef>
                <a:spcPts val="0"/>
              </a:spcBef>
              <a:spcAft>
                <a:spcPts val="0"/>
              </a:spcAft>
              <a:buNone/>
            </a:pPr>
            <a:r>
              <a:rPr lang="en" sz="1100"/>
              <a:t>May not be motivated by grades</a:t>
            </a:r>
            <a:endParaRPr sz="1100"/>
          </a:p>
          <a:p>
            <a:pPr indent="0" lvl="0" marL="0" rtl="0" algn="l">
              <a:spcBef>
                <a:spcPts val="0"/>
              </a:spcBef>
              <a:spcAft>
                <a:spcPts val="0"/>
              </a:spcAft>
              <a:buNone/>
            </a:pPr>
            <a:r>
              <a:rPr lang="en" sz="1100"/>
              <a:t>Injects new possibilities and multiple perspectives</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p:nvPr/>
        </p:nvSpPr>
        <p:spPr>
          <a:xfrm>
            <a:off x="0" y="0"/>
            <a:ext cx="9161100" cy="262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txBox="1"/>
          <p:nvPr>
            <p:ph idx="4294967295" type="title"/>
          </p:nvPr>
        </p:nvSpPr>
        <p:spPr>
          <a:xfrm>
            <a:off x="311700" y="51350"/>
            <a:ext cx="8520600" cy="257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300">
                <a:solidFill>
                  <a:schemeClr val="accent1"/>
                </a:solidFill>
              </a:rPr>
              <a:t>How are GT Students Identified</a:t>
            </a:r>
            <a:r>
              <a:rPr lang="en" sz="4300">
                <a:solidFill>
                  <a:schemeClr val="accent1"/>
                </a:solidFill>
              </a:rPr>
              <a:t>?</a:t>
            </a:r>
            <a:endParaRPr sz="4300">
              <a:solidFill>
                <a:schemeClr val="accent1"/>
              </a:solidFill>
            </a:endParaRPr>
          </a:p>
        </p:txBody>
      </p:sp>
      <p:grpSp>
        <p:nvGrpSpPr>
          <p:cNvPr id="176" name="Google Shape;176;p19"/>
          <p:cNvGrpSpPr/>
          <p:nvPr/>
        </p:nvGrpSpPr>
        <p:grpSpPr>
          <a:xfrm>
            <a:off x="2583257" y="443005"/>
            <a:ext cx="1233485" cy="1233485"/>
            <a:chOff x="1700550" y="1498632"/>
            <a:chExt cx="1053900" cy="1053900"/>
          </a:xfrm>
        </p:grpSpPr>
        <p:sp>
          <p:nvSpPr>
            <p:cNvPr id="177" name="Google Shape;177;p19"/>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9"/>
          <p:cNvGrpSpPr/>
          <p:nvPr/>
        </p:nvGrpSpPr>
        <p:grpSpPr>
          <a:xfrm>
            <a:off x="3955273" y="443005"/>
            <a:ext cx="1233485" cy="1233485"/>
            <a:chOff x="2872812" y="1498619"/>
            <a:chExt cx="1053900" cy="1053900"/>
          </a:xfrm>
        </p:grpSpPr>
        <p:sp>
          <p:nvSpPr>
            <p:cNvPr id="180" name="Google Shape;180;p19"/>
            <p:cNvSpPr/>
            <p:nvPr/>
          </p:nvSpPr>
          <p:spPr>
            <a:xfrm>
              <a:off x="2872812" y="1498619"/>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3128712" y="1729418"/>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9"/>
          <p:cNvGrpSpPr/>
          <p:nvPr/>
        </p:nvGrpSpPr>
        <p:grpSpPr>
          <a:xfrm>
            <a:off x="5327259" y="443005"/>
            <a:ext cx="1233485" cy="1233485"/>
            <a:chOff x="4045050" y="1484544"/>
            <a:chExt cx="1053900" cy="1053900"/>
          </a:xfrm>
        </p:grpSpPr>
        <p:sp>
          <p:nvSpPr>
            <p:cNvPr id="183" name="Google Shape;183;p19"/>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9"/>
          <p:cNvGrpSpPr/>
          <p:nvPr/>
        </p:nvGrpSpPr>
        <p:grpSpPr>
          <a:xfrm>
            <a:off x="3955262" y="479680"/>
            <a:ext cx="1233485" cy="1233485"/>
            <a:chOff x="6389550" y="1498632"/>
            <a:chExt cx="1053900" cy="1053900"/>
          </a:xfrm>
        </p:grpSpPr>
        <p:sp>
          <p:nvSpPr>
            <p:cNvPr id="186" name="Google Shape;186;p19"/>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9"/>
          <p:cNvSpPr txBox="1"/>
          <p:nvPr/>
        </p:nvSpPr>
        <p:spPr>
          <a:xfrm>
            <a:off x="311700" y="2729500"/>
            <a:ext cx="8520600" cy="23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GT identification procedures provide students an opportunity to demonstrate their diverse talents and abilities. Criteria to identify students for GT services is aligned to the state definition and is equitable for students of all populations. </a:t>
            </a:r>
            <a:endParaRPr sz="1800">
              <a:solidFill>
                <a:schemeClr val="dk1"/>
              </a:solidFill>
              <a:latin typeface="Roboto"/>
              <a:ea typeface="Roboto"/>
              <a:cs typeface="Roboto"/>
              <a:sym typeface="Roboto"/>
            </a:endParaRPr>
          </a:p>
          <a:p>
            <a:pPr indent="0" lvl="0" marL="0" rtl="0" algn="ctr">
              <a:spcBef>
                <a:spcPts val="0"/>
              </a:spcBef>
              <a:spcAft>
                <a:spcPts val="0"/>
              </a:spcAft>
              <a:buNone/>
            </a:pPr>
            <a:r>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i="1" lang="en" sz="2100">
                <a:solidFill>
                  <a:schemeClr val="accent5"/>
                </a:solidFill>
                <a:latin typeface="Roboto Slab"/>
                <a:ea typeface="Roboto Slab"/>
                <a:cs typeface="Roboto Slab"/>
                <a:sym typeface="Roboto Slab"/>
              </a:rPr>
              <a:t>The purpose of assessment is to identify students who would benefit from gifted program services.</a:t>
            </a:r>
            <a:r>
              <a:rPr lang="en" sz="1800" u="sng">
                <a:solidFill>
                  <a:schemeClr val="accent5"/>
                </a:solidFill>
                <a:latin typeface="Roboto"/>
                <a:ea typeface="Roboto"/>
                <a:cs typeface="Roboto"/>
                <a:sym typeface="Roboto"/>
              </a:rPr>
              <a:t> </a:t>
            </a:r>
            <a:endParaRPr sz="1800">
              <a:solidFill>
                <a:schemeClr val="accent5"/>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Identification and Selection Process</a:t>
            </a:r>
            <a:endParaRPr/>
          </a:p>
        </p:txBody>
      </p:sp>
      <p:sp>
        <p:nvSpPr>
          <p:cNvPr id="194" name="Google Shape;194;p20"/>
          <p:cNvSpPr txBox="1"/>
          <p:nvPr>
            <p:ph idx="4294967295" type="body"/>
          </p:nvPr>
        </p:nvSpPr>
        <p:spPr>
          <a:xfrm>
            <a:off x="311700" y="1195200"/>
            <a:ext cx="76419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solidFill>
                  <a:schemeClr val="accent5"/>
                </a:solidFill>
              </a:rPr>
              <a:t>The State Plan offers the following guidance:</a:t>
            </a:r>
            <a:endParaRPr sz="2300">
              <a:solidFill>
                <a:schemeClr val="accent5"/>
              </a:solidFill>
            </a:endParaRPr>
          </a:p>
        </p:txBody>
      </p:sp>
      <p:cxnSp>
        <p:nvCxnSpPr>
          <p:cNvPr id="195" name="Google Shape;195;p20"/>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96" name="Google Shape;196;p20"/>
          <p:cNvSpPr txBox="1"/>
          <p:nvPr>
            <p:ph idx="4294967295" type="body"/>
          </p:nvPr>
        </p:nvSpPr>
        <p:spPr>
          <a:xfrm>
            <a:off x="311700" y="1916325"/>
            <a:ext cx="8520600" cy="27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2.15 “Assessment opportunities for gifted/talented identification are made available to students at least once per school year.”</a:t>
            </a:r>
            <a:endParaRPr sz="1000"/>
          </a:p>
          <a:p>
            <a:pPr indent="0" lvl="0" marL="0" rtl="0" algn="l">
              <a:spcBef>
                <a:spcPts val="1600"/>
              </a:spcBef>
              <a:spcAft>
                <a:spcPts val="0"/>
              </a:spcAft>
              <a:buNone/>
            </a:pPr>
            <a:r>
              <a:rPr lang="en" sz="1000"/>
              <a:t>2.16 “Students in grades K-12 shall be assessed and, if identified, provided gifted/talented services (TEC §29.122 and 19 TAC §89.1(2)).”</a:t>
            </a:r>
            <a:endParaRPr sz="1000"/>
          </a:p>
          <a:p>
            <a:pPr indent="0" lvl="0" marL="0" rtl="0" algn="l">
              <a:spcBef>
                <a:spcPts val="1600"/>
              </a:spcBef>
              <a:spcAft>
                <a:spcPts val="0"/>
              </a:spcAft>
              <a:buNone/>
            </a:pPr>
            <a:r>
              <a:rPr lang="en" sz="1000"/>
              <a:t>2.17 “Data collected from multiple sources for each area of giftedness served by the district are included in the assessment process for gifted/talented services (19 TAC §89.1(2)). The assessment process allows for student exceptionalities to the extent possible.”</a:t>
            </a:r>
            <a:endParaRPr sz="1000"/>
          </a:p>
          <a:p>
            <a:pPr indent="0" lvl="0" marL="0" rtl="0" algn="l">
              <a:spcBef>
                <a:spcPts val="1600"/>
              </a:spcBef>
              <a:spcAft>
                <a:spcPts val="0"/>
              </a:spcAft>
              <a:buNone/>
            </a:pPr>
            <a:r>
              <a:rPr lang="en" sz="1000"/>
              <a:t>2.20 “All kindergarten students are automatically considered for gifted/talented and other advanced level services.”</a:t>
            </a:r>
            <a:endParaRPr sz="1000"/>
          </a:p>
          <a:p>
            <a:pPr indent="0" lvl="0" marL="0" rtl="0" algn="l">
              <a:spcBef>
                <a:spcPts val="1600"/>
              </a:spcBef>
              <a:spcAft>
                <a:spcPts val="0"/>
              </a:spcAft>
              <a:buNone/>
            </a:pPr>
            <a:r>
              <a:rPr lang="en" sz="1000"/>
              <a:t>2.21 “At the kindergarten level, as many criteria as possible, and at least three (3) are used to assess students who perform at or show the potential of accomplishment relative to age peers.”</a:t>
            </a:r>
            <a:endParaRPr sz="1000"/>
          </a:p>
          <a:p>
            <a:pPr indent="0" lvl="0" marL="0" rtl="0" algn="l">
              <a:spcBef>
                <a:spcPts val="1600"/>
              </a:spcBef>
              <a:spcAft>
                <a:spcPts val="0"/>
              </a:spcAft>
              <a:buNone/>
            </a:pPr>
            <a:r>
              <a:rPr lang="en" sz="1000"/>
              <a:t>2.22 “In grades 1-12, qualitative and quantitative data are collected through three (3) or more measures and used to determine whether a student needs gifted/talented services.”</a:t>
            </a:r>
            <a:endParaRPr sz="1000"/>
          </a:p>
          <a:p>
            <a:pPr indent="0" lvl="0" marL="0" rtl="0" algn="l">
              <a:spcBef>
                <a:spcPts val="1600"/>
              </a:spcBef>
              <a:spcAft>
                <a:spcPts val="0"/>
              </a:spcAft>
              <a:buNone/>
            </a:pPr>
            <a:r>
              <a:t/>
            </a:r>
            <a:endParaRPr sz="1000"/>
          </a:p>
          <a:p>
            <a:pPr indent="0" lvl="0" marL="0" rtl="0" algn="l">
              <a:spcBef>
                <a:spcPts val="1600"/>
              </a:spcBef>
              <a:spcAft>
                <a:spcPts val="1600"/>
              </a:spcAft>
              <a:buNone/>
            </a:pPr>
            <a:r>
              <a:t/>
            </a:r>
            <a:endParaRPr sz="1000"/>
          </a:p>
        </p:txBody>
      </p:sp>
      <p:grpSp>
        <p:nvGrpSpPr>
          <p:cNvPr id="197" name="Google Shape;197;p20"/>
          <p:cNvGrpSpPr/>
          <p:nvPr/>
        </p:nvGrpSpPr>
        <p:grpSpPr>
          <a:xfrm>
            <a:off x="7640458" y="146749"/>
            <a:ext cx="423035" cy="453493"/>
            <a:chOff x="1700550" y="1498632"/>
            <a:chExt cx="1053900" cy="1053900"/>
          </a:xfrm>
        </p:grpSpPr>
        <p:sp>
          <p:nvSpPr>
            <p:cNvPr id="198" name="Google Shape;198;p20"/>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20"/>
          <p:cNvGrpSpPr/>
          <p:nvPr/>
        </p:nvGrpSpPr>
        <p:grpSpPr>
          <a:xfrm>
            <a:off x="8581541" y="146749"/>
            <a:ext cx="423035" cy="453493"/>
            <a:chOff x="4045050" y="1484544"/>
            <a:chExt cx="1053900" cy="1053900"/>
          </a:xfrm>
        </p:grpSpPr>
        <p:sp>
          <p:nvSpPr>
            <p:cNvPr id="201" name="Google Shape;201;p20"/>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20"/>
          <p:cNvGrpSpPr/>
          <p:nvPr/>
        </p:nvGrpSpPr>
        <p:grpSpPr>
          <a:xfrm>
            <a:off x="8111344" y="160233"/>
            <a:ext cx="423035" cy="453493"/>
            <a:chOff x="6389550" y="1498632"/>
            <a:chExt cx="1053900" cy="1053900"/>
          </a:xfrm>
        </p:grpSpPr>
        <p:sp>
          <p:nvSpPr>
            <p:cNvPr id="204" name="Google Shape;204;p20"/>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Referrals</a:t>
            </a:r>
            <a:endParaRPr/>
          </a:p>
        </p:txBody>
      </p:sp>
      <p:sp>
        <p:nvSpPr>
          <p:cNvPr id="211" name="Google Shape;211;p21"/>
          <p:cNvSpPr txBox="1"/>
          <p:nvPr>
            <p:ph idx="4294967295" type="body"/>
          </p:nvPr>
        </p:nvSpPr>
        <p:spPr>
          <a:xfrm>
            <a:off x="311700" y="1195200"/>
            <a:ext cx="85206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chemeClr val="accent5"/>
                </a:solidFill>
              </a:rPr>
              <a:t>2.15 “Assessment opportunities for gifted/talented identification are made available to students at least once per school year.”</a:t>
            </a:r>
            <a:endParaRPr sz="2200">
              <a:solidFill>
                <a:schemeClr val="accent5"/>
              </a:solidFill>
            </a:endParaRPr>
          </a:p>
        </p:txBody>
      </p:sp>
      <p:sp>
        <p:nvSpPr>
          <p:cNvPr id="212" name="Google Shape;212;p21"/>
          <p:cNvSpPr txBox="1"/>
          <p:nvPr>
            <p:ph idx="4294967295" type="body"/>
          </p:nvPr>
        </p:nvSpPr>
        <p:spPr>
          <a:xfrm>
            <a:off x="311700" y="2223225"/>
            <a:ext cx="8520600" cy="24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first phase of the GT identification process is the nomination of students, called a referral window. GISD accepts referrals from parents, community members, and teachers at all grade levels. Referrals are made in two groups, elementary (1st-3rd grade) and secondary (4th-12th grade.) Students referred during the window are place into a screening pool and parent permission to evaluate is obtained.</a:t>
            </a:r>
            <a:endParaRPr sz="1400"/>
          </a:p>
          <a:p>
            <a:pPr indent="0" lvl="0" marL="0" rtl="0" algn="ctr">
              <a:spcBef>
                <a:spcPts val="1600"/>
              </a:spcBef>
              <a:spcAft>
                <a:spcPts val="0"/>
              </a:spcAft>
              <a:buNone/>
            </a:pPr>
            <a:r>
              <a:rPr i="1" lang="en">
                <a:solidFill>
                  <a:schemeClr val="accent5"/>
                </a:solidFill>
              </a:rPr>
              <a:t>4th-12th Grade Referral Window:  January 8-19th</a:t>
            </a:r>
            <a:endParaRPr i="1">
              <a:solidFill>
                <a:schemeClr val="accent5"/>
              </a:solidFill>
            </a:endParaRPr>
          </a:p>
          <a:p>
            <a:pPr indent="0" lvl="0" marL="0" rtl="0" algn="ctr">
              <a:spcBef>
                <a:spcPts val="1600"/>
              </a:spcBef>
              <a:spcAft>
                <a:spcPts val="0"/>
              </a:spcAft>
              <a:buNone/>
            </a:pPr>
            <a:r>
              <a:rPr i="1" lang="en">
                <a:solidFill>
                  <a:schemeClr val="accent5"/>
                </a:solidFill>
              </a:rPr>
              <a:t>1st-3rd Grade Referral Window: April 15-26th</a:t>
            </a:r>
            <a:endParaRPr i="1">
              <a:solidFill>
                <a:schemeClr val="accent5"/>
              </a:solidFill>
            </a:endParaRPr>
          </a:p>
          <a:p>
            <a:pPr indent="0" lvl="0" marL="0" rtl="0" algn="ctr">
              <a:spcBef>
                <a:spcPts val="1600"/>
              </a:spcBef>
              <a:spcAft>
                <a:spcPts val="1600"/>
              </a:spcAft>
              <a:buNone/>
            </a:pPr>
            <a:r>
              <a:rPr i="1" lang="en"/>
              <a:t>Referral forms are available in every campus office and on the </a:t>
            </a:r>
            <a:r>
              <a:rPr i="1" lang="en" u="sng">
                <a:solidFill>
                  <a:schemeClr val="hlink"/>
                </a:solidFill>
                <a:hlinkClick r:id="rId3"/>
              </a:rPr>
              <a:t>GISD website</a:t>
            </a:r>
            <a:r>
              <a:rPr i="1" lang="en"/>
              <a:t>.</a:t>
            </a:r>
            <a:endParaRPr i="1"/>
          </a:p>
        </p:txBody>
      </p:sp>
      <p:grpSp>
        <p:nvGrpSpPr>
          <p:cNvPr id="213" name="Google Shape;213;p21"/>
          <p:cNvGrpSpPr/>
          <p:nvPr/>
        </p:nvGrpSpPr>
        <p:grpSpPr>
          <a:xfrm>
            <a:off x="7640458" y="146749"/>
            <a:ext cx="423035" cy="453493"/>
            <a:chOff x="1700550" y="1498632"/>
            <a:chExt cx="1053900" cy="1053900"/>
          </a:xfrm>
        </p:grpSpPr>
        <p:sp>
          <p:nvSpPr>
            <p:cNvPr id="214" name="Google Shape;214;p21"/>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1"/>
          <p:cNvGrpSpPr/>
          <p:nvPr/>
        </p:nvGrpSpPr>
        <p:grpSpPr>
          <a:xfrm>
            <a:off x="8581541" y="146749"/>
            <a:ext cx="423035" cy="453493"/>
            <a:chOff x="4045050" y="1484544"/>
            <a:chExt cx="1053900" cy="1053900"/>
          </a:xfrm>
        </p:grpSpPr>
        <p:sp>
          <p:nvSpPr>
            <p:cNvPr id="217" name="Google Shape;217;p21"/>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1"/>
          <p:cNvGrpSpPr/>
          <p:nvPr/>
        </p:nvGrpSpPr>
        <p:grpSpPr>
          <a:xfrm>
            <a:off x="8111344" y="160233"/>
            <a:ext cx="423035" cy="453493"/>
            <a:chOff x="6389550" y="1498632"/>
            <a:chExt cx="1053900" cy="1053900"/>
          </a:xfrm>
        </p:grpSpPr>
        <p:sp>
          <p:nvSpPr>
            <p:cNvPr id="220" name="Google Shape;220;p21"/>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Kindergarten GT Screener</a:t>
            </a:r>
            <a:endParaRPr/>
          </a:p>
        </p:txBody>
      </p:sp>
      <p:sp>
        <p:nvSpPr>
          <p:cNvPr id="227" name="Google Shape;227;p22"/>
          <p:cNvSpPr txBox="1"/>
          <p:nvPr>
            <p:ph idx="4294967295" type="body"/>
          </p:nvPr>
        </p:nvSpPr>
        <p:spPr>
          <a:xfrm>
            <a:off x="311700" y="1195200"/>
            <a:ext cx="8390400" cy="91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300">
                <a:solidFill>
                  <a:schemeClr val="accent5"/>
                </a:solidFill>
              </a:rPr>
              <a:t>2.20 “All kindergarten students are automatically considered for gifted/talented and other advanced level services.”</a:t>
            </a:r>
            <a:endParaRPr sz="2300">
              <a:solidFill>
                <a:schemeClr val="accent5"/>
              </a:solidFill>
            </a:endParaRPr>
          </a:p>
        </p:txBody>
      </p:sp>
      <p:sp>
        <p:nvSpPr>
          <p:cNvPr id="228" name="Google Shape;228;p22"/>
          <p:cNvSpPr txBox="1"/>
          <p:nvPr>
            <p:ph idx="4294967295" type="body"/>
          </p:nvPr>
        </p:nvSpPr>
        <p:spPr>
          <a:xfrm>
            <a:off x="311700" y="2149850"/>
            <a:ext cx="8390400" cy="25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All kindergarten students enrolled at the time of testing are included in the first stage of screening, usually in December. No referral or permission is needed since screening is </a:t>
            </a:r>
            <a:r>
              <a:rPr lang="en" sz="1700"/>
              <a:t>universal</a:t>
            </a:r>
            <a:r>
              <a:rPr lang="en" sz="1700"/>
              <a:t>. The assessment given is nonverbal and recommended for screening of both non-English/English speaking students and students identified with disabilities. Students scoring at or above the 75th percentile in an academic area are flagged to move on to the evaluation phase. </a:t>
            </a:r>
            <a:endParaRPr sz="1700"/>
          </a:p>
          <a:p>
            <a:pPr indent="0" lvl="0" marL="0" rtl="0" algn="l">
              <a:spcBef>
                <a:spcPts val="1600"/>
              </a:spcBef>
              <a:spcAft>
                <a:spcPts val="1600"/>
              </a:spcAft>
              <a:buNone/>
            </a:pPr>
            <a:r>
              <a:rPr lang="en" sz="1700"/>
              <a:t>Once parent permission for further assessment is obtained, kindergarten student complete the rest of the GT evaluation procedures.</a:t>
            </a:r>
            <a:endParaRPr sz="1700"/>
          </a:p>
        </p:txBody>
      </p:sp>
      <p:grpSp>
        <p:nvGrpSpPr>
          <p:cNvPr id="229" name="Google Shape;229;p22"/>
          <p:cNvGrpSpPr/>
          <p:nvPr/>
        </p:nvGrpSpPr>
        <p:grpSpPr>
          <a:xfrm>
            <a:off x="7640458" y="146749"/>
            <a:ext cx="423035" cy="453493"/>
            <a:chOff x="1700550" y="1498632"/>
            <a:chExt cx="1053900" cy="1053900"/>
          </a:xfrm>
        </p:grpSpPr>
        <p:sp>
          <p:nvSpPr>
            <p:cNvPr id="230" name="Google Shape;230;p22"/>
            <p:cNvSpPr/>
            <p:nvPr/>
          </p:nvSpPr>
          <p:spPr>
            <a:xfrm>
              <a:off x="1700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1956450" y="1729405"/>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2"/>
          <p:cNvGrpSpPr/>
          <p:nvPr/>
        </p:nvGrpSpPr>
        <p:grpSpPr>
          <a:xfrm>
            <a:off x="8581541" y="146749"/>
            <a:ext cx="423035" cy="453493"/>
            <a:chOff x="4045050" y="1484544"/>
            <a:chExt cx="1053900" cy="1053900"/>
          </a:xfrm>
        </p:grpSpPr>
        <p:sp>
          <p:nvSpPr>
            <p:cNvPr id="233" name="Google Shape;233;p22"/>
            <p:cNvSpPr/>
            <p:nvPr/>
          </p:nvSpPr>
          <p:spPr>
            <a:xfrm>
              <a:off x="4045050" y="1484544"/>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4300950" y="1715343"/>
              <a:ext cx="542100" cy="5154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2"/>
          <p:cNvGrpSpPr/>
          <p:nvPr/>
        </p:nvGrpSpPr>
        <p:grpSpPr>
          <a:xfrm>
            <a:off x="8111344" y="160233"/>
            <a:ext cx="423035" cy="453493"/>
            <a:chOff x="6389550" y="1498632"/>
            <a:chExt cx="1053900" cy="1053900"/>
          </a:xfrm>
        </p:grpSpPr>
        <p:sp>
          <p:nvSpPr>
            <p:cNvPr id="236" name="Google Shape;236;p22"/>
            <p:cNvSpPr/>
            <p:nvPr/>
          </p:nvSpPr>
          <p:spPr>
            <a:xfrm>
              <a:off x="6389550" y="1498632"/>
              <a:ext cx="1053900" cy="1053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6645450" y="1729430"/>
              <a:ext cx="542100" cy="515400"/>
            </a:xfrm>
            <a:prstGeom prst="star5">
              <a:avLst>
                <a:gd fmla="val 19098" name="adj"/>
                <a:gd fmla="val 105146" name="hf"/>
                <a:gd fmla="val 110557"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